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wav" ContentType="audio/x-wav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6"/>
  </p:notesMasterIdLst>
  <p:handoutMasterIdLst>
    <p:handoutMasterId r:id="rId28"/>
  </p:handoutMasterIdLst>
  <p:sldIdLst>
    <p:sldId id="256" r:id="rId4"/>
    <p:sldId id="257" r:id="rId5"/>
    <p:sldId id="258" r:id="rId7"/>
    <p:sldId id="259" r:id="rId8"/>
    <p:sldId id="260" r:id="rId9"/>
    <p:sldId id="261" r:id="rId10"/>
    <p:sldId id="264" r:id="rId11"/>
    <p:sldId id="265" r:id="rId12"/>
    <p:sldId id="266" r:id="rId13"/>
    <p:sldId id="267" r:id="rId14"/>
    <p:sldId id="270" r:id="rId15"/>
    <p:sldId id="271" r:id="rId16"/>
    <p:sldId id="276" r:id="rId17"/>
    <p:sldId id="277" r:id="rId18"/>
    <p:sldId id="278" r:id="rId19"/>
    <p:sldId id="279" r:id="rId20"/>
    <p:sldId id="288" r:id="rId21"/>
    <p:sldId id="292" r:id="rId22"/>
    <p:sldId id="296" r:id="rId23"/>
    <p:sldId id="282" r:id="rId24"/>
    <p:sldId id="283" r:id="rId25"/>
    <p:sldId id="300" r:id="rId26"/>
    <p:sldId id="287" r:id="rId27"/>
  </p:sldIdLst>
  <p:sldSz cx="11522075" cy="6480175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df15d58-3397-4885-b472-1fbfb409f99b}">
          <p14:sldIdLst>
            <p14:sldId id="256"/>
            <p14:sldId id="257"/>
            <p14:sldId id="258"/>
            <p14:sldId id="259"/>
            <p14:sldId id="260"/>
            <p14:sldId id="261"/>
            <p14:sldId id="264"/>
            <p14:sldId id="265"/>
            <p14:sldId id="266"/>
            <p14:sldId id="267"/>
            <p14:sldId id="270"/>
            <p14:sldId id="271"/>
            <p14:sldId id="276"/>
            <p14:sldId id="277"/>
            <p14:sldId id="278"/>
            <p14:sldId id="279"/>
            <p14:sldId id="288"/>
            <p14:sldId id="292"/>
            <p14:sldId id="296"/>
            <p14:sldId id="282"/>
            <p14:sldId id="283"/>
            <p14:sldId id="300"/>
            <p14:sldId id="28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12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45" d="100"/>
          <a:sy n="45" d="100"/>
        </p:scale>
        <p:origin x="-990" y="-1344"/>
      </p:cViewPr>
      <p:guideLst>
        <p:guide orient="horz" pos="2042"/>
        <p:guide pos="36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889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5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audio1.wav>
</file>

<file path=ppt/media/image1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068290-4C1E-4661-A14C-9EC6408728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0614CA-9CA0-4C40-8377-62497076C7E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56" y="2013055"/>
            <a:ext cx="9793764" cy="13890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11" y="3672099"/>
            <a:ext cx="8065453" cy="165604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25896" y="244507"/>
            <a:ext cx="3266589" cy="522464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26131" y="244507"/>
            <a:ext cx="9607730" cy="522464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61" y="2013056"/>
            <a:ext cx="9793764" cy="1389038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18" y="3672099"/>
            <a:ext cx="8065453" cy="165604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  <a:lvl2pPr marL="5886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66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65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53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425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3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192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7078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FD725410-BEFA-4075-99F8-9B76E6135EB8}" type="datetimeFigureOut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ABCBC4E8-88EF-4446-9533-1BB591964EAE}" type="slidenum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0" y="259513"/>
            <a:ext cx="10369868" cy="108002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76110" y="1512043"/>
            <a:ext cx="10369868" cy="4276616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FD725410-BEFA-4075-99F8-9B76E6135EB8}" type="datetimeFigureOut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ABCBC4E8-88EF-4446-9533-1BB591964EAE}" type="slidenum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6" y="4164116"/>
            <a:ext cx="9793764" cy="1287035"/>
          </a:xfrm>
          <a:prstGeom prst="rect">
            <a:avLst/>
          </a:prstGeom>
        </p:spPr>
        <p:txBody>
          <a:bodyPr anchor="t"/>
          <a:lstStyle>
            <a:lvl1pPr algn="l">
              <a:defRPr sz="5100" b="1" cap="all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6" y="2746577"/>
            <a:ext cx="9793764" cy="141753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  <a:lvl2pPr marL="58864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2pPr>
            <a:lvl3pPr marL="117665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653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5394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4259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306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1924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0789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FD725410-BEFA-4075-99F8-9B76E6135EB8}" type="datetimeFigureOut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ABCBC4E8-88EF-4446-9533-1BB591964EAE}" type="slidenum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0" y="259513"/>
            <a:ext cx="10369868" cy="108002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76108" y="1191039"/>
            <a:ext cx="5088916" cy="3367591"/>
          </a:xfrm>
          <a:prstGeom prst="rect">
            <a:avLst/>
          </a:prstGeom>
        </p:spPr>
        <p:txBody>
          <a:bodyPr/>
          <a:lstStyle>
            <a:lvl1pPr>
              <a:defRPr sz="3600">
                <a:ea typeface="微软雅黑" panose="020B0503020204020204" pitchFamily="34" charset="-122"/>
              </a:defRPr>
            </a:lvl1pPr>
            <a:lvl2pPr>
              <a:defRPr sz="3100">
                <a:ea typeface="微软雅黑" panose="020B0503020204020204" pitchFamily="34" charset="-122"/>
              </a:defRPr>
            </a:lvl2pPr>
            <a:lvl3pPr>
              <a:defRPr sz="2600">
                <a:ea typeface="微软雅黑" panose="020B0503020204020204" pitchFamily="34" charset="-122"/>
              </a:defRPr>
            </a:lvl3pPr>
            <a:lvl4pPr>
              <a:defRPr sz="2300">
                <a:ea typeface="微软雅黑" panose="020B0503020204020204" pitchFamily="34" charset="-122"/>
              </a:defRPr>
            </a:lvl4pPr>
            <a:lvl5pPr>
              <a:defRPr sz="2300">
                <a:ea typeface="微软雅黑" panose="020B0503020204020204" pitchFamily="34" charset="-122"/>
              </a:defRPr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57060" y="1191039"/>
            <a:ext cx="5088916" cy="3367591"/>
          </a:xfrm>
          <a:prstGeom prst="rect">
            <a:avLst/>
          </a:prstGeom>
        </p:spPr>
        <p:txBody>
          <a:bodyPr/>
          <a:lstStyle>
            <a:lvl1pPr>
              <a:defRPr sz="3600">
                <a:ea typeface="微软雅黑" panose="020B0503020204020204" pitchFamily="34" charset="-122"/>
              </a:defRPr>
            </a:lvl1pPr>
            <a:lvl2pPr>
              <a:defRPr sz="3100">
                <a:ea typeface="微软雅黑" panose="020B0503020204020204" pitchFamily="34" charset="-122"/>
              </a:defRPr>
            </a:lvl2pPr>
            <a:lvl3pPr>
              <a:defRPr sz="2600">
                <a:ea typeface="微软雅黑" panose="020B0503020204020204" pitchFamily="34" charset="-122"/>
              </a:defRPr>
            </a:lvl3pPr>
            <a:lvl4pPr>
              <a:defRPr sz="2300">
                <a:ea typeface="微软雅黑" panose="020B0503020204020204" pitchFamily="34" charset="-122"/>
              </a:defRPr>
            </a:lvl4pPr>
            <a:lvl5pPr>
              <a:defRPr sz="2300">
                <a:ea typeface="微软雅黑" panose="020B0503020204020204" pitchFamily="34" charset="-122"/>
              </a:defRPr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FD725410-BEFA-4075-99F8-9B76E6135EB8}" type="datetimeFigureOut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ABCBC4E8-88EF-4446-9533-1BB591964EAE}" type="slidenum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0" y="259513"/>
            <a:ext cx="10369868" cy="108002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8" y="1450543"/>
            <a:ext cx="5090918" cy="60451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100" b="1">
                <a:ea typeface="微软雅黑" panose="020B0503020204020204" pitchFamily="34" charset="-122"/>
              </a:defRPr>
            </a:lvl1pPr>
            <a:lvl2pPr marL="588645" indent="0">
              <a:buNone/>
              <a:defRPr sz="2600" b="1"/>
            </a:lvl2pPr>
            <a:lvl3pPr marL="1176655" indent="0">
              <a:buNone/>
              <a:defRPr sz="2300" b="1"/>
            </a:lvl3pPr>
            <a:lvl4pPr marL="1765300" indent="0">
              <a:buNone/>
              <a:defRPr sz="2100" b="1"/>
            </a:lvl4pPr>
            <a:lvl5pPr marL="2353945" indent="0">
              <a:buNone/>
              <a:defRPr sz="2100" b="1"/>
            </a:lvl5pPr>
            <a:lvl6pPr marL="2942590" indent="0">
              <a:buNone/>
              <a:defRPr sz="2100" b="1"/>
            </a:lvl6pPr>
            <a:lvl7pPr marL="3530600" indent="0">
              <a:buNone/>
              <a:defRPr sz="2100" b="1"/>
            </a:lvl7pPr>
            <a:lvl8pPr marL="4119245" indent="0">
              <a:buNone/>
              <a:defRPr sz="2100" b="1"/>
            </a:lvl8pPr>
            <a:lvl9pPr marL="4707890" indent="0">
              <a:buNone/>
              <a:defRPr sz="21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8" y="2055059"/>
            <a:ext cx="5090918" cy="3733601"/>
          </a:xfrm>
          <a:prstGeom prst="rect">
            <a:avLst/>
          </a:prstGeom>
        </p:spPr>
        <p:txBody>
          <a:bodyPr/>
          <a:lstStyle>
            <a:lvl1pPr>
              <a:defRPr sz="3100">
                <a:ea typeface="微软雅黑" panose="020B0503020204020204" pitchFamily="34" charset="-122"/>
              </a:defRPr>
            </a:lvl1pPr>
            <a:lvl2pPr>
              <a:defRPr sz="2600">
                <a:ea typeface="微软雅黑" panose="020B0503020204020204" pitchFamily="34" charset="-122"/>
              </a:defRPr>
            </a:lvl2pPr>
            <a:lvl3pPr>
              <a:defRPr sz="2300">
                <a:ea typeface="微软雅黑" panose="020B0503020204020204" pitchFamily="34" charset="-122"/>
              </a:defRPr>
            </a:lvl3pPr>
            <a:lvl4pPr>
              <a:defRPr sz="2100">
                <a:ea typeface="微软雅黑" panose="020B0503020204020204" pitchFamily="34" charset="-122"/>
              </a:defRPr>
            </a:lvl4pPr>
            <a:lvl5pPr>
              <a:defRPr sz="2100">
                <a:ea typeface="微软雅黑" panose="020B0503020204020204" pitchFamily="34" charset="-122"/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63" y="1450543"/>
            <a:ext cx="5092917" cy="60451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100" b="1">
                <a:ea typeface="微软雅黑" panose="020B0503020204020204" pitchFamily="34" charset="-122"/>
              </a:defRPr>
            </a:lvl1pPr>
            <a:lvl2pPr marL="588645" indent="0">
              <a:buNone/>
              <a:defRPr sz="2600" b="1"/>
            </a:lvl2pPr>
            <a:lvl3pPr marL="1176655" indent="0">
              <a:buNone/>
              <a:defRPr sz="2300" b="1"/>
            </a:lvl3pPr>
            <a:lvl4pPr marL="1765300" indent="0">
              <a:buNone/>
              <a:defRPr sz="2100" b="1"/>
            </a:lvl4pPr>
            <a:lvl5pPr marL="2353945" indent="0">
              <a:buNone/>
              <a:defRPr sz="2100" b="1"/>
            </a:lvl5pPr>
            <a:lvl6pPr marL="2942590" indent="0">
              <a:buNone/>
              <a:defRPr sz="2100" b="1"/>
            </a:lvl6pPr>
            <a:lvl7pPr marL="3530600" indent="0">
              <a:buNone/>
              <a:defRPr sz="2100" b="1"/>
            </a:lvl7pPr>
            <a:lvl8pPr marL="4119245" indent="0">
              <a:buNone/>
              <a:defRPr sz="2100" b="1"/>
            </a:lvl8pPr>
            <a:lvl9pPr marL="4707890" indent="0">
              <a:buNone/>
              <a:defRPr sz="21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63" y="2055059"/>
            <a:ext cx="5092917" cy="3733601"/>
          </a:xfrm>
          <a:prstGeom prst="rect">
            <a:avLst/>
          </a:prstGeom>
        </p:spPr>
        <p:txBody>
          <a:bodyPr/>
          <a:lstStyle>
            <a:lvl1pPr>
              <a:defRPr sz="3100">
                <a:ea typeface="微软雅黑" panose="020B0503020204020204" pitchFamily="34" charset="-122"/>
              </a:defRPr>
            </a:lvl1pPr>
            <a:lvl2pPr>
              <a:defRPr sz="2600">
                <a:ea typeface="微软雅黑" panose="020B0503020204020204" pitchFamily="34" charset="-122"/>
              </a:defRPr>
            </a:lvl2pPr>
            <a:lvl3pPr>
              <a:defRPr sz="2300">
                <a:ea typeface="微软雅黑" panose="020B0503020204020204" pitchFamily="34" charset="-122"/>
              </a:defRPr>
            </a:lvl3pPr>
            <a:lvl4pPr>
              <a:defRPr sz="2100">
                <a:ea typeface="微软雅黑" panose="020B0503020204020204" pitchFamily="34" charset="-122"/>
              </a:defRPr>
            </a:lvl4pPr>
            <a:lvl5pPr>
              <a:defRPr sz="2100">
                <a:ea typeface="微软雅黑" panose="020B0503020204020204" pitchFamily="34" charset="-122"/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FD725410-BEFA-4075-99F8-9B76E6135EB8}" type="datetimeFigureOut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ABCBC4E8-88EF-4446-9533-1BB591964EAE}" type="slidenum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0" y="259513"/>
            <a:ext cx="10369868" cy="108002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FD725410-BEFA-4075-99F8-9B76E6135EB8}" type="datetimeFigureOut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ABCBC4E8-88EF-4446-9533-1BB591964EAE}" type="slidenum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FD725410-BEFA-4075-99F8-9B76E6135EB8}" type="datetimeFigureOut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ABCBC4E8-88EF-4446-9533-1BB591964EAE}" type="slidenum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5" y="258007"/>
            <a:ext cx="3790683" cy="1098030"/>
          </a:xfrm>
          <a:prstGeom prst="rect">
            <a:avLst/>
          </a:prstGeom>
        </p:spPr>
        <p:txBody>
          <a:bodyPr anchor="b"/>
          <a:lstStyle>
            <a:lvl1pPr algn="l">
              <a:defRPr sz="2600" b="1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4" y="258011"/>
            <a:ext cx="6441161" cy="5530650"/>
          </a:xfrm>
          <a:prstGeom prst="rect">
            <a:avLst/>
          </a:prstGeom>
        </p:spPr>
        <p:txBody>
          <a:bodyPr/>
          <a:lstStyle>
            <a:lvl1pPr>
              <a:defRPr sz="4100">
                <a:ea typeface="微软雅黑" panose="020B0503020204020204" pitchFamily="34" charset="-122"/>
              </a:defRPr>
            </a:lvl1pPr>
            <a:lvl2pPr>
              <a:defRPr sz="3600">
                <a:ea typeface="微软雅黑" panose="020B0503020204020204" pitchFamily="34" charset="-122"/>
              </a:defRPr>
            </a:lvl2pPr>
            <a:lvl3pPr>
              <a:defRPr sz="3100">
                <a:ea typeface="微软雅黑" panose="020B0503020204020204" pitchFamily="34" charset="-122"/>
              </a:defRPr>
            </a:lvl3pPr>
            <a:lvl4pPr>
              <a:defRPr sz="2600">
                <a:ea typeface="微软雅黑" panose="020B0503020204020204" pitchFamily="34" charset="-122"/>
              </a:defRPr>
            </a:lvl4pPr>
            <a:lvl5pPr>
              <a:defRPr sz="2600">
                <a:ea typeface="微软雅黑" panose="020B0503020204020204" pitchFamily="34" charset="-122"/>
              </a:defRPr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5" y="1356037"/>
            <a:ext cx="3790683" cy="44326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ea typeface="微软雅黑" panose="020B0503020204020204" pitchFamily="34" charset="-122"/>
              </a:defRPr>
            </a:lvl1pPr>
            <a:lvl2pPr marL="588645" indent="0">
              <a:buNone/>
              <a:defRPr sz="1500"/>
            </a:lvl2pPr>
            <a:lvl3pPr marL="1176655" indent="0">
              <a:buNone/>
              <a:defRPr sz="1300"/>
            </a:lvl3pPr>
            <a:lvl4pPr marL="1765300" indent="0">
              <a:buNone/>
              <a:defRPr sz="1200"/>
            </a:lvl4pPr>
            <a:lvl5pPr marL="2353945" indent="0">
              <a:buNone/>
              <a:defRPr sz="1200"/>
            </a:lvl5pPr>
            <a:lvl6pPr marL="2942590" indent="0">
              <a:buNone/>
              <a:defRPr sz="1200"/>
            </a:lvl6pPr>
            <a:lvl7pPr marL="3530600" indent="0">
              <a:buNone/>
              <a:defRPr sz="1200"/>
            </a:lvl7pPr>
            <a:lvl8pPr marL="4119245" indent="0">
              <a:buNone/>
              <a:defRPr sz="1200"/>
            </a:lvl8pPr>
            <a:lvl9pPr marL="4707890" indent="0">
              <a:buNone/>
              <a:defRPr sz="12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FD725410-BEFA-4075-99F8-9B76E6135EB8}" type="datetimeFigureOut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ABCBC4E8-88EF-4446-9533-1BB591964EAE}" type="slidenum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8" y="4536128"/>
            <a:ext cx="6913245" cy="535515"/>
          </a:xfrm>
          <a:prstGeom prst="rect">
            <a:avLst/>
          </a:prstGeom>
        </p:spPr>
        <p:txBody>
          <a:bodyPr anchor="b"/>
          <a:lstStyle>
            <a:lvl1pPr algn="l">
              <a:defRPr sz="2600" b="1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8" y="579020"/>
            <a:ext cx="6913245" cy="38881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100">
                <a:ea typeface="微软雅黑" panose="020B0503020204020204" pitchFamily="34" charset="-122"/>
              </a:defRPr>
            </a:lvl1pPr>
            <a:lvl2pPr marL="588645" indent="0">
              <a:buNone/>
              <a:defRPr sz="3600"/>
            </a:lvl2pPr>
            <a:lvl3pPr marL="1176655" indent="0">
              <a:buNone/>
              <a:defRPr sz="3100"/>
            </a:lvl3pPr>
            <a:lvl4pPr marL="1765300" indent="0">
              <a:buNone/>
              <a:defRPr sz="2600"/>
            </a:lvl4pPr>
            <a:lvl5pPr marL="2353945" indent="0">
              <a:buNone/>
              <a:defRPr sz="2600"/>
            </a:lvl5pPr>
            <a:lvl6pPr marL="2942590" indent="0">
              <a:buNone/>
              <a:defRPr sz="2600"/>
            </a:lvl6pPr>
            <a:lvl7pPr marL="3530600" indent="0">
              <a:buNone/>
              <a:defRPr sz="2600"/>
            </a:lvl7pPr>
            <a:lvl8pPr marL="4119245" indent="0">
              <a:buNone/>
              <a:defRPr sz="2600"/>
            </a:lvl8pPr>
            <a:lvl9pPr marL="4707890" indent="0">
              <a:buNone/>
              <a:defRPr sz="26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8" y="5071640"/>
            <a:ext cx="6913245" cy="7605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ea typeface="微软雅黑" panose="020B0503020204020204" pitchFamily="34" charset="-122"/>
              </a:defRPr>
            </a:lvl1pPr>
            <a:lvl2pPr marL="588645" indent="0">
              <a:buNone/>
              <a:defRPr sz="1500"/>
            </a:lvl2pPr>
            <a:lvl3pPr marL="1176655" indent="0">
              <a:buNone/>
              <a:defRPr sz="1300"/>
            </a:lvl3pPr>
            <a:lvl4pPr marL="1765300" indent="0">
              <a:buNone/>
              <a:defRPr sz="1200"/>
            </a:lvl4pPr>
            <a:lvl5pPr marL="2353945" indent="0">
              <a:buNone/>
              <a:defRPr sz="1200"/>
            </a:lvl5pPr>
            <a:lvl6pPr marL="2942590" indent="0">
              <a:buNone/>
              <a:defRPr sz="1200"/>
            </a:lvl6pPr>
            <a:lvl7pPr marL="3530600" indent="0">
              <a:buNone/>
              <a:defRPr sz="1200"/>
            </a:lvl7pPr>
            <a:lvl8pPr marL="4119245" indent="0">
              <a:buNone/>
              <a:defRPr sz="1200"/>
            </a:lvl8pPr>
            <a:lvl9pPr marL="4707890" indent="0">
              <a:buNone/>
              <a:defRPr sz="12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FD725410-BEFA-4075-99F8-9B76E6135EB8}" type="datetimeFigureOut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ABCBC4E8-88EF-4446-9533-1BB591964EAE}" type="slidenum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0" y="259513"/>
            <a:ext cx="10369868" cy="108002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76110" y="1512043"/>
            <a:ext cx="10369868" cy="4276616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FD725410-BEFA-4075-99F8-9B76E6135EB8}" type="datetimeFigureOut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ABCBC4E8-88EF-4446-9533-1BB591964EAE}" type="slidenum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353509" y="204011"/>
            <a:ext cx="2592468" cy="435461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76103" y="204011"/>
            <a:ext cx="7585366" cy="435461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FD725410-BEFA-4075-99F8-9B76E6135EB8}" type="datetimeFigureOut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endParaRPr lang="zh-CN" altLang="en-US" sz="2300" dirty="0">
              <a:solidFill>
                <a:srgbClr val="FFFF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defTabSz="1176655"/>
            <a:fld id="{ABCBC4E8-88EF-4446-9533-1BB591964EAE}" type="slidenum">
              <a:rPr lang="zh-CN" altLang="en-US" sz="2300" smtClean="0">
                <a:solidFill>
                  <a:srgbClr val="FFFFFF"/>
                </a:solidFill>
              </a:rPr>
            </a:fld>
            <a:endParaRPr lang="zh-CN" altLang="en-US" sz="2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ser Demographics - Gend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2626" y="280309"/>
            <a:ext cx="6430849" cy="816491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en-US" dirty="0"/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 flipH="1">
            <a:off x="5761788" y="1674795"/>
            <a:ext cx="0" cy="3335340"/>
          </a:xfrm>
          <a:prstGeom prst="line">
            <a:avLst/>
          </a:prstGeom>
          <a:noFill/>
          <a:ln w="76200" cap="rnd">
            <a:solidFill>
              <a:srgbClr val="FF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1176655"/>
            <a:endParaRPr lang="en-US" sz="2300">
              <a:solidFill>
                <a:srgbClr val="FFFFFF"/>
              </a:solidFill>
            </a:endParaRP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27"/>
          </p:nvPr>
        </p:nvSpPr>
        <p:spPr>
          <a:xfrm>
            <a:off x="1099523" y="4022558"/>
            <a:ext cx="4423335" cy="1462879"/>
          </a:xfrm>
          <a:prstGeom prst="rect">
            <a:avLst/>
          </a:prstGeom>
        </p:spPr>
        <p:txBody>
          <a:bodyPr vert="horz" lIns="43205" tIns="21603" rIns="43205" bIns="21603" anchor="ctr"/>
          <a:lstStyle>
            <a:lvl1pPr marL="0" indent="0" algn="l">
              <a:lnSpc>
                <a:spcPct val="80000"/>
              </a:lnSpc>
              <a:buNone/>
              <a:defRPr sz="4700" b="0" i="0">
                <a:solidFill>
                  <a:schemeClr val="bg1"/>
                </a:solidFill>
                <a:effectLst/>
                <a:latin typeface="+mn-ea"/>
                <a:ea typeface="+mn-ea"/>
                <a:cs typeface="Miso"/>
              </a:defRPr>
            </a:lvl1pPr>
            <a:lvl2pPr>
              <a:defRPr>
                <a:latin typeface="Amatic SC Regular"/>
                <a:cs typeface="Amatic SC Regular"/>
              </a:defRPr>
            </a:lvl2pPr>
            <a:lvl3pPr>
              <a:defRPr>
                <a:latin typeface="Amatic SC Regular"/>
                <a:cs typeface="Amatic SC Regular"/>
              </a:defRPr>
            </a:lvl3pPr>
            <a:lvl4pPr>
              <a:defRPr>
                <a:latin typeface="Amatic SC Regular"/>
                <a:cs typeface="Amatic SC Regular"/>
              </a:defRPr>
            </a:lvl4pPr>
            <a:lvl5pPr>
              <a:defRPr>
                <a:latin typeface="Amatic SC Regular"/>
                <a:cs typeface="Amatic SC Regular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5999217" y="4022558"/>
            <a:ext cx="4423335" cy="1462879"/>
          </a:xfrm>
          <a:prstGeom prst="rect">
            <a:avLst/>
          </a:prstGeom>
        </p:spPr>
        <p:txBody>
          <a:bodyPr vert="horz" lIns="43205" tIns="21603" rIns="43205" bIns="21603" anchor="ctr"/>
          <a:lstStyle>
            <a:lvl1pPr marL="0" indent="0" algn="r">
              <a:lnSpc>
                <a:spcPct val="80000"/>
              </a:lnSpc>
              <a:buNone/>
              <a:defRPr sz="4700" b="0" i="0">
                <a:solidFill>
                  <a:schemeClr val="bg1"/>
                </a:solidFill>
                <a:effectLst/>
                <a:latin typeface="+mn-ea"/>
                <a:ea typeface="+mn-ea"/>
                <a:cs typeface="Miso"/>
              </a:defRPr>
            </a:lvl1pPr>
            <a:lvl2pPr>
              <a:defRPr>
                <a:latin typeface="Amatic SC Regular"/>
                <a:cs typeface="Amatic SC Regular"/>
              </a:defRPr>
            </a:lvl2pPr>
            <a:lvl3pPr>
              <a:defRPr>
                <a:latin typeface="Amatic SC Regular"/>
                <a:cs typeface="Amatic SC Regular"/>
              </a:defRPr>
            </a:lvl3pPr>
            <a:lvl4pPr>
              <a:defRPr>
                <a:latin typeface="Amatic SC Regular"/>
                <a:cs typeface="Amatic SC Regular"/>
              </a:defRPr>
            </a:lvl4pPr>
            <a:lvl5pPr>
              <a:defRPr>
                <a:latin typeface="Amatic SC Regular"/>
                <a:cs typeface="Amatic SC Regular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29"/>
          </p:nvPr>
        </p:nvSpPr>
        <p:spPr>
          <a:xfrm>
            <a:off x="2324446" y="2015351"/>
            <a:ext cx="3164386" cy="2041227"/>
          </a:xfrm>
          <a:prstGeom prst="rect">
            <a:avLst/>
          </a:prstGeom>
        </p:spPr>
        <p:txBody>
          <a:bodyPr vert="horz" lIns="43205" tIns="21603" rIns="43205" bIns="21603" anchor="t"/>
          <a:lstStyle>
            <a:lvl1pPr marL="269875" indent="-269875">
              <a:lnSpc>
                <a:spcPct val="100000"/>
              </a:lnSpc>
              <a:spcBef>
                <a:spcPts val="805"/>
              </a:spcBef>
              <a:buSzPct val="60000"/>
              <a:buFont typeface="Wingdings" panose="05000000000000000000" pitchFamily="2" charset="2"/>
              <a:buChar char=""/>
              <a:defRPr sz="2300">
                <a:latin typeface="+mn-ea"/>
                <a:ea typeface="+mn-ea"/>
                <a:cs typeface="Miso"/>
              </a:defRPr>
            </a:lvl1pPr>
            <a:lvl2pPr>
              <a:defRPr>
                <a:latin typeface="Amatic SC Regular"/>
                <a:cs typeface="Amatic SC Regular"/>
              </a:defRPr>
            </a:lvl2pPr>
            <a:lvl3pPr>
              <a:defRPr>
                <a:latin typeface="Amatic SC Regular"/>
                <a:cs typeface="Amatic SC Regular"/>
              </a:defRPr>
            </a:lvl3pPr>
            <a:lvl4pPr>
              <a:defRPr>
                <a:latin typeface="Amatic SC Regular"/>
                <a:cs typeface="Amatic SC Regular"/>
              </a:defRPr>
            </a:lvl4pPr>
            <a:lvl5pPr>
              <a:defRPr>
                <a:latin typeface="Amatic SC Regular"/>
                <a:cs typeface="Amatic SC Regular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0"/>
          </p:nvPr>
        </p:nvSpPr>
        <p:spPr>
          <a:xfrm>
            <a:off x="6067269" y="2015352"/>
            <a:ext cx="3130360" cy="2007206"/>
          </a:xfrm>
          <a:prstGeom prst="rect">
            <a:avLst/>
          </a:prstGeom>
        </p:spPr>
        <p:txBody>
          <a:bodyPr vert="horz" lIns="43205" tIns="21603" rIns="43205" bIns="21603" anchor="t"/>
          <a:lstStyle>
            <a:lvl1pPr marL="269875" indent="-269875">
              <a:lnSpc>
                <a:spcPct val="100000"/>
              </a:lnSpc>
              <a:spcBef>
                <a:spcPts val="805"/>
              </a:spcBef>
              <a:buSzPct val="60000"/>
              <a:buFont typeface="Wingdings" panose="05000000000000000000" pitchFamily="2" charset="2"/>
              <a:buChar char=""/>
              <a:defRPr sz="2300">
                <a:latin typeface="+mn-ea"/>
                <a:ea typeface="+mn-ea"/>
                <a:cs typeface="Miso"/>
              </a:defRPr>
            </a:lvl1pPr>
            <a:lvl2pPr>
              <a:defRPr>
                <a:latin typeface="Amatic SC Regular"/>
                <a:cs typeface="Amatic SC Regular"/>
              </a:defRPr>
            </a:lvl2pPr>
            <a:lvl3pPr>
              <a:defRPr>
                <a:latin typeface="Amatic SC Regular"/>
                <a:cs typeface="Amatic SC Regular"/>
              </a:defRPr>
            </a:lvl3pPr>
            <a:lvl4pPr>
              <a:defRPr>
                <a:latin typeface="Amatic SC Regular"/>
                <a:cs typeface="Amatic SC Regular"/>
              </a:defRPr>
            </a:lvl4pPr>
            <a:lvl5pPr>
              <a:defRPr>
                <a:latin typeface="Amatic SC Regular"/>
                <a:cs typeface="Amatic SC Regular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936709" y="6093000"/>
            <a:ext cx="3648657" cy="345009"/>
          </a:xfrm>
          <a:prstGeom prst="rect">
            <a:avLst/>
          </a:prstGeom>
        </p:spPr>
        <p:txBody>
          <a:bodyPr vert="horz" lIns="43205" tIns="21603" rIns="43205" bIns="21603" rtlCol="0" anchor="ctr"/>
          <a:lstStyle>
            <a:lvl1pPr algn="ctr">
              <a:defRPr sz="900" b="0" i="0" spc="142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o"/>
              </a:defRPr>
            </a:lvl1pPr>
          </a:lstStyle>
          <a:p>
            <a:pPr defTabSz="1176655"/>
            <a:r>
              <a:rPr lang="zh-CN" altLang="en-US" dirty="0" smtClean="0">
                <a:solidFill>
                  <a:srgbClr val="FFFFFF"/>
                </a:solidFill>
              </a:rPr>
              <a:t>公司名称 丨 宣传口号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Date Placeholder 5"/>
          <p:cNvSpPr>
            <a:spLocks noGrp="1"/>
          </p:cNvSpPr>
          <p:nvPr>
            <p:ph type="dt" sz="half" idx="2"/>
          </p:nvPr>
        </p:nvSpPr>
        <p:spPr>
          <a:xfrm>
            <a:off x="576104" y="6093000"/>
            <a:ext cx="2688484" cy="345009"/>
          </a:xfrm>
          <a:prstGeom prst="rect">
            <a:avLst/>
          </a:prstGeom>
        </p:spPr>
        <p:txBody>
          <a:bodyPr vert="horz" lIns="43205" tIns="21603" rIns="43205" bIns="21603" rtlCol="0" anchor="ctr"/>
          <a:lstStyle>
            <a:lvl1pPr algn="l">
              <a:defRPr sz="900" b="0" i="0" spc="142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o"/>
              </a:defRPr>
            </a:lvl1pPr>
          </a:lstStyle>
          <a:p>
            <a:pPr defTabSz="1176655"/>
            <a:fld id="{20CE5771-40CA-49DE-96E3-FE3FBD691C1A}" type="datetime3">
              <a:rPr lang="zh-CN" altLang="en-US" smtClean="0"/>
            </a:fld>
            <a:endParaRPr lang="en-US" dirty="0"/>
          </a:p>
        </p:txBody>
      </p:sp>
      <p:sp>
        <p:nvSpPr>
          <p:cNvPr id="1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257487" y="6097805"/>
            <a:ext cx="2688484" cy="345009"/>
          </a:xfrm>
          <a:prstGeom prst="rect">
            <a:avLst/>
          </a:prstGeom>
        </p:spPr>
        <p:txBody>
          <a:bodyPr vert="horz" lIns="43205" tIns="21603" rIns="43205" bIns="21603" rtlCol="0" anchor="ctr"/>
          <a:lstStyle>
            <a:lvl1pPr algn="r">
              <a:defRPr sz="900" spc="142">
                <a:solidFill>
                  <a:schemeClr val="bg1"/>
                </a:solidFill>
                <a:latin typeface="+mn-ea"/>
                <a:ea typeface="+mn-ea"/>
                <a:cs typeface="Miso"/>
              </a:defRPr>
            </a:lvl1pPr>
          </a:lstStyle>
          <a:p>
            <a:pPr defTabSz="1176655"/>
            <a:fld id="{8E1C36C4-E9D3-A641-AE45-47024B03D7E5}" type="slidenum">
              <a:rPr lang="en-US" smtClean="0">
                <a:solidFill>
                  <a:srgbClr val="FFFFFF"/>
                </a:solidFill>
              </a:rPr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 descr="WomanIcon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705" y="1572793"/>
            <a:ext cx="1092197" cy="2406065"/>
          </a:xfrm>
          <a:prstGeom prst="rect">
            <a:avLst/>
          </a:prstGeom>
        </p:spPr>
      </p:pic>
      <p:pic>
        <p:nvPicPr>
          <p:cNvPr id="5" name="Picture 4" descr="ManIcon_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523" y="1572793"/>
            <a:ext cx="918165" cy="2400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Count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3933" y="280309"/>
            <a:ext cx="8234209" cy="816491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en-US" dirty="0"/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936709" y="6093000"/>
            <a:ext cx="3648657" cy="345009"/>
          </a:xfrm>
          <a:prstGeom prst="rect">
            <a:avLst/>
          </a:prstGeom>
        </p:spPr>
        <p:txBody>
          <a:bodyPr vert="horz" lIns="43205" tIns="21603" rIns="43205" bIns="21603" rtlCol="0" anchor="ctr"/>
          <a:lstStyle>
            <a:lvl1pPr algn="ctr">
              <a:defRPr sz="900" b="0" i="0" spc="142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o"/>
              </a:defRPr>
            </a:lvl1pPr>
          </a:lstStyle>
          <a:p>
            <a:pPr defTabSz="1176655"/>
            <a:r>
              <a:rPr lang="zh-CN" altLang="en-US" dirty="0" smtClean="0">
                <a:solidFill>
                  <a:srgbClr val="FFFFFF"/>
                </a:solidFill>
              </a:rPr>
              <a:t>公司名称 丨 宣传口号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Date Placeholder 5"/>
          <p:cNvSpPr>
            <a:spLocks noGrp="1"/>
          </p:cNvSpPr>
          <p:nvPr>
            <p:ph type="dt" sz="half" idx="2"/>
          </p:nvPr>
        </p:nvSpPr>
        <p:spPr>
          <a:xfrm>
            <a:off x="576104" y="6093000"/>
            <a:ext cx="2688484" cy="345009"/>
          </a:xfrm>
          <a:prstGeom prst="rect">
            <a:avLst/>
          </a:prstGeom>
        </p:spPr>
        <p:txBody>
          <a:bodyPr vert="horz" lIns="43205" tIns="21603" rIns="43205" bIns="21603" rtlCol="0" anchor="ctr"/>
          <a:lstStyle>
            <a:lvl1pPr algn="l">
              <a:defRPr sz="900" b="0" i="0" spc="142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o"/>
              </a:defRPr>
            </a:lvl1pPr>
          </a:lstStyle>
          <a:p>
            <a:pPr defTabSz="1176655"/>
            <a:fld id="{FAE12148-65B4-4BDA-8AD0-A8212AADE4BD}" type="datetime3">
              <a:rPr lang="zh-CN" altLang="en-US" smtClean="0"/>
            </a:fld>
            <a:endParaRPr lang="en-US" dirty="0"/>
          </a:p>
        </p:txBody>
      </p:sp>
      <p:sp>
        <p:nvSpPr>
          <p:cNvPr id="1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257487" y="6097805"/>
            <a:ext cx="2688484" cy="345009"/>
          </a:xfrm>
          <a:prstGeom prst="rect">
            <a:avLst/>
          </a:prstGeom>
        </p:spPr>
        <p:txBody>
          <a:bodyPr vert="horz" lIns="43205" tIns="21603" rIns="43205" bIns="21603" rtlCol="0" anchor="ctr"/>
          <a:lstStyle>
            <a:lvl1pPr algn="r">
              <a:defRPr sz="900" spc="142">
                <a:solidFill>
                  <a:schemeClr val="bg1"/>
                </a:solidFill>
                <a:latin typeface="+mn-ea"/>
                <a:ea typeface="+mn-ea"/>
                <a:cs typeface="Miso"/>
              </a:defRPr>
            </a:lvl1pPr>
          </a:lstStyle>
          <a:p>
            <a:pPr defTabSz="1176655"/>
            <a:fld id="{8E1C36C4-E9D3-A641-AE45-47024B03D7E5}" type="slidenum">
              <a:rPr lang="en-US" smtClean="0">
                <a:solidFill>
                  <a:srgbClr val="FFFFFF"/>
                </a:solidFill>
              </a:rPr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4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4604165" y="1675147"/>
            <a:ext cx="3708796" cy="510014"/>
          </a:xfrm>
          <a:prstGeom prst="rect">
            <a:avLst/>
          </a:prstGeom>
        </p:spPr>
        <p:txBody>
          <a:bodyPr vert="horz" lIns="43205" tIns="21603" rIns="43205" bIns="21603" anchor="ctr"/>
          <a:lstStyle>
            <a:lvl1pPr marL="0" indent="0" algn="l">
              <a:buNone/>
              <a:defRPr sz="2600">
                <a:effectLst/>
                <a:latin typeface="+mn-ea"/>
                <a:ea typeface="+mn-ea"/>
                <a:cs typeface="Miso"/>
              </a:defRPr>
            </a:lvl1pPr>
            <a:lvl2pPr>
              <a:defRPr>
                <a:latin typeface="Amatic SC Regular"/>
                <a:cs typeface="Amatic SC Regular"/>
              </a:defRPr>
            </a:lvl2pPr>
            <a:lvl3pPr>
              <a:defRPr>
                <a:latin typeface="Amatic SC Regular"/>
                <a:cs typeface="Amatic SC Regular"/>
              </a:defRPr>
            </a:lvl3pPr>
            <a:lvl4pPr>
              <a:defRPr>
                <a:latin typeface="Amatic SC Regular"/>
                <a:cs typeface="Amatic SC Regular"/>
              </a:defRPr>
            </a:lvl4pPr>
            <a:lvl5pPr>
              <a:defRPr>
                <a:latin typeface="Amatic SC Regular"/>
                <a:cs typeface="Amatic SC Regular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75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4604165" y="2491638"/>
            <a:ext cx="3708796" cy="510014"/>
          </a:xfrm>
          <a:prstGeom prst="rect">
            <a:avLst/>
          </a:prstGeom>
        </p:spPr>
        <p:txBody>
          <a:bodyPr vert="horz" lIns="43205" tIns="21603" rIns="43205" bIns="21603" anchor="ctr"/>
          <a:lstStyle>
            <a:lvl1pPr marL="0" indent="0" algn="l">
              <a:buNone/>
              <a:defRPr sz="2600">
                <a:effectLst/>
                <a:latin typeface="+mn-ea"/>
                <a:ea typeface="+mn-ea"/>
                <a:cs typeface="Miso"/>
              </a:defRPr>
            </a:lvl1pPr>
            <a:lvl2pPr>
              <a:defRPr>
                <a:latin typeface="Amatic SC Regular"/>
                <a:cs typeface="Amatic SC Regular"/>
              </a:defRPr>
            </a:lvl2pPr>
            <a:lvl3pPr>
              <a:defRPr>
                <a:latin typeface="Amatic SC Regular"/>
                <a:cs typeface="Amatic SC Regular"/>
              </a:defRPr>
            </a:lvl3pPr>
            <a:lvl4pPr>
              <a:defRPr>
                <a:latin typeface="Amatic SC Regular"/>
                <a:cs typeface="Amatic SC Regular"/>
              </a:defRPr>
            </a:lvl4pPr>
            <a:lvl5pPr>
              <a:defRPr>
                <a:latin typeface="Amatic SC Regular"/>
                <a:cs typeface="Amatic SC Regular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76" name="Text Placeholder 12"/>
          <p:cNvSpPr>
            <a:spLocks noGrp="1"/>
          </p:cNvSpPr>
          <p:nvPr>
            <p:ph type="body" sz="quarter" idx="16"/>
          </p:nvPr>
        </p:nvSpPr>
        <p:spPr>
          <a:xfrm>
            <a:off x="4604165" y="3237524"/>
            <a:ext cx="3708796" cy="510014"/>
          </a:xfrm>
          <a:prstGeom prst="rect">
            <a:avLst/>
          </a:prstGeom>
        </p:spPr>
        <p:txBody>
          <a:bodyPr vert="horz" lIns="43205" tIns="21603" rIns="43205" bIns="21603" anchor="ctr"/>
          <a:lstStyle>
            <a:lvl1pPr marL="0" indent="0" algn="l">
              <a:buNone/>
              <a:defRPr sz="2600">
                <a:effectLst/>
                <a:latin typeface="+mn-ea"/>
                <a:ea typeface="+mn-ea"/>
                <a:cs typeface="Miso"/>
              </a:defRPr>
            </a:lvl1pPr>
            <a:lvl2pPr>
              <a:defRPr>
                <a:latin typeface="Amatic SC Regular"/>
                <a:cs typeface="Amatic SC Regular"/>
              </a:defRPr>
            </a:lvl2pPr>
            <a:lvl3pPr>
              <a:defRPr>
                <a:latin typeface="Amatic SC Regular"/>
                <a:cs typeface="Amatic SC Regular"/>
              </a:defRPr>
            </a:lvl3pPr>
            <a:lvl4pPr>
              <a:defRPr>
                <a:latin typeface="Amatic SC Regular"/>
                <a:cs typeface="Amatic SC Regular"/>
              </a:defRPr>
            </a:lvl4pPr>
            <a:lvl5pPr>
              <a:defRPr>
                <a:latin typeface="Amatic SC Regular"/>
                <a:cs typeface="Amatic SC Regular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77" name="Text Placeholder 12"/>
          <p:cNvSpPr>
            <a:spLocks noGrp="1"/>
          </p:cNvSpPr>
          <p:nvPr>
            <p:ph type="body" sz="quarter" idx="17"/>
          </p:nvPr>
        </p:nvSpPr>
        <p:spPr>
          <a:xfrm>
            <a:off x="4604165" y="4019995"/>
            <a:ext cx="3708796" cy="510014"/>
          </a:xfrm>
          <a:prstGeom prst="rect">
            <a:avLst/>
          </a:prstGeom>
        </p:spPr>
        <p:txBody>
          <a:bodyPr vert="horz" lIns="43205" tIns="21603" rIns="43205" bIns="21603" anchor="ctr"/>
          <a:lstStyle>
            <a:lvl1pPr marL="0" indent="0" algn="l">
              <a:buNone/>
              <a:defRPr sz="2600">
                <a:effectLst/>
                <a:latin typeface="+mn-ea"/>
                <a:ea typeface="+mn-ea"/>
                <a:cs typeface="Miso"/>
              </a:defRPr>
            </a:lvl1pPr>
            <a:lvl2pPr>
              <a:defRPr>
                <a:latin typeface="Amatic SC Regular"/>
                <a:cs typeface="Amatic SC Regular"/>
              </a:defRPr>
            </a:lvl2pPr>
            <a:lvl3pPr>
              <a:defRPr>
                <a:latin typeface="Amatic SC Regular"/>
                <a:cs typeface="Amatic SC Regular"/>
              </a:defRPr>
            </a:lvl3pPr>
            <a:lvl4pPr>
              <a:defRPr>
                <a:latin typeface="Amatic SC Regular"/>
                <a:cs typeface="Amatic SC Regular"/>
              </a:defRPr>
            </a:lvl4pPr>
            <a:lvl5pPr>
              <a:defRPr>
                <a:latin typeface="Amatic SC Regular"/>
                <a:cs typeface="Amatic SC Regular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78" name="Text Placeholder 12"/>
          <p:cNvSpPr>
            <a:spLocks noGrp="1"/>
          </p:cNvSpPr>
          <p:nvPr>
            <p:ph type="body" sz="quarter" idx="18"/>
          </p:nvPr>
        </p:nvSpPr>
        <p:spPr>
          <a:xfrm>
            <a:off x="4604165" y="4802465"/>
            <a:ext cx="3708796" cy="510014"/>
          </a:xfrm>
          <a:prstGeom prst="rect">
            <a:avLst/>
          </a:prstGeom>
        </p:spPr>
        <p:txBody>
          <a:bodyPr vert="horz" lIns="43205" tIns="21603" rIns="43205" bIns="21603" anchor="ctr"/>
          <a:lstStyle>
            <a:lvl1pPr marL="0" indent="0" algn="l">
              <a:buNone/>
              <a:defRPr sz="2600">
                <a:effectLst/>
                <a:latin typeface="+mn-ea"/>
                <a:ea typeface="+mn-ea"/>
                <a:cs typeface="Miso"/>
              </a:defRPr>
            </a:lvl1pPr>
            <a:lvl2pPr>
              <a:defRPr>
                <a:latin typeface="Amatic SC Regular"/>
                <a:cs typeface="Amatic SC Regular"/>
              </a:defRPr>
            </a:lvl2pPr>
            <a:lvl3pPr>
              <a:defRPr>
                <a:latin typeface="Amatic SC Regular"/>
                <a:cs typeface="Amatic SC Regular"/>
              </a:defRPr>
            </a:lvl3pPr>
            <a:lvl4pPr>
              <a:defRPr>
                <a:latin typeface="Amatic SC Regular"/>
                <a:cs typeface="Amatic SC Regular"/>
              </a:defRPr>
            </a:lvl4pPr>
            <a:lvl5pPr>
              <a:defRPr>
                <a:latin typeface="Amatic SC Regular"/>
                <a:cs typeface="Amatic SC Regular"/>
              </a:defRPr>
            </a:lvl5pPr>
          </a:lstStyle>
          <a:p>
            <a:pPr lvl="0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History -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dministrator\Desktop\QQ截图2015033115483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403" y="-17716"/>
            <a:ext cx="11537478" cy="649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H:\高请素材\星空背景\Nipic_14152173_20131226211012276122.jp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13"/>
          <a:stretch>
            <a:fillRect/>
          </a:stretch>
        </p:blipFill>
        <p:spPr bwMode="auto">
          <a:xfrm>
            <a:off x="0" y="-7523"/>
            <a:ext cx="11918382" cy="648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History - Tw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dministrator\Desktop\QQ截图2015033115483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403" y="-17716"/>
            <a:ext cx="11537478" cy="649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H:\高请素材\星空背景\Nipic_14152173_20131226211012276122.jp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13"/>
          <a:stretch>
            <a:fillRect/>
          </a:stretch>
        </p:blipFill>
        <p:spPr bwMode="auto">
          <a:xfrm>
            <a:off x="0" y="-7523"/>
            <a:ext cx="11918382" cy="648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259508"/>
            <a:ext cx="10369868" cy="1080029"/>
          </a:xfrm>
          <a:prstGeom prst="rect">
            <a:avLst/>
          </a:prstGeom>
        </p:spPr>
        <p:txBody>
          <a:bodyPr lIns="86411" tIns="43205" rIns="86411" bIns="43205"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164113"/>
            <a:ext cx="9793764" cy="128703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2746575"/>
            <a:ext cx="9793764" cy="1417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26132" y="1428039"/>
            <a:ext cx="6437159" cy="404110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355326" y="1428039"/>
            <a:ext cx="6437159" cy="404110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259508"/>
            <a:ext cx="10369868" cy="1080029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450540"/>
            <a:ext cx="5090917" cy="6045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055056"/>
            <a:ext cx="5090917" cy="37336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5" y="1450540"/>
            <a:ext cx="5092917" cy="6045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5" y="2055056"/>
            <a:ext cx="5092917" cy="37336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5" y="258007"/>
            <a:ext cx="3790683" cy="109803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1" y="258007"/>
            <a:ext cx="6441160" cy="55306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5" y="1356037"/>
            <a:ext cx="3790683" cy="443262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4536122"/>
            <a:ext cx="6913245" cy="53551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579016"/>
            <a:ext cx="6913245" cy="388810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071637"/>
            <a:ext cx="6913245" cy="76052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image" Target="../media/image4.jpeg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76104" y="259508"/>
            <a:ext cx="10369868" cy="10800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512041"/>
            <a:ext cx="10369868" cy="4276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76104" y="6006163"/>
            <a:ext cx="2688484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010FF-7EC1-4725-8BB8-044F0CDC63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36709" y="6006163"/>
            <a:ext cx="3648657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257487" y="6006163"/>
            <a:ext cx="2688484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224981-70CB-4697-9119-4E2B065AD7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H:\高请素材\星空背景\Nipic_14152173_20131226211012276122.jpg"/>
          <p:cNvPicPr>
            <a:picLocks noChangeAspect="1" noChangeArrowheads="1"/>
          </p:cNvPicPr>
          <p:nvPr userDrawn="1"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13"/>
          <a:stretch>
            <a:fillRect/>
          </a:stretch>
        </p:blipFill>
        <p:spPr bwMode="auto">
          <a:xfrm>
            <a:off x="0" y="-7523"/>
            <a:ext cx="11918382" cy="648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1176655" rtl="0" eaLnBrk="1" latinLnBrk="0" hangingPunct="1">
        <a:spcBef>
          <a:spcPct val="0"/>
        </a:spcBef>
        <a:buNone/>
        <a:defRPr sz="5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1325" indent="-441325" algn="l" defTabSz="1176655" rtl="0" eaLnBrk="1" latinLnBrk="0" hangingPunct="1">
        <a:spcBef>
          <a:spcPct val="20000"/>
        </a:spcBef>
        <a:buFont typeface="Arial" panose="020B0604020202020204" pitchFamily="34" charset="0"/>
        <a:buChar char="•"/>
        <a:defRPr sz="4100" kern="1200">
          <a:solidFill>
            <a:schemeClr val="tx1"/>
          </a:solidFill>
          <a:latin typeface="+mn-lt"/>
          <a:ea typeface="+mn-ea"/>
          <a:cs typeface="+mn-cs"/>
        </a:defRPr>
      </a:lvl1pPr>
      <a:lvl2pPr marL="956310" indent="-367665" algn="l" defTabSz="1176655" rtl="0" eaLnBrk="1" latinLnBrk="0" hangingPunct="1">
        <a:spcBef>
          <a:spcPct val="20000"/>
        </a:spcBef>
        <a:buFont typeface="Arial" panose="020B0604020202020204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471295" indent="-294005" algn="l" defTabSz="1176655" rtl="0" eaLnBrk="1" latinLnBrk="0" hangingPunct="1">
        <a:spcBef>
          <a:spcPct val="20000"/>
        </a:spcBef>
        <a:buFont typeface="Arial" panose="020B0604020202020204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3pPr>
      <a:lvl4pPr marL="2059305" indent="-294005" algn="l" defTabSz="117665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7950" indent="-294005" algn="l" defTabSz="1176655" rtl="0" eaLnBrk="1" latinLnBrk="0" hangingPunct="1">
        <a:spcBef>
          <a:spcPct val="20000"/>
        </a:spcBef>
        <a:buFont typeface="Arial" panose="020B0604020202020204" pitchFamily="34" charset="0"/>
        <a:buChar char="»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36595" indent="-294005" algn="l" defTabSz="11766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25240" indent="-294005" algn="l" defTabSz="11766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13250" indent="-294005" algn="l" defTabSz="11766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01895" indent="-294005" algn="l" defTabSz="11766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7665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88645" algn="l" defTabSz="117665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76655" algn="l" defTabSz="117665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65300" algn="l" defTabSz="117665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53945" algn="l" defTabSz="117665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42590" algn="l" defTabSz="117665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30600" algn="l" defTabSz="117665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19245" algn="l" defTabSz="117665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07890" algn="l" defTabSz="117665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audio" Target="../media/audio1.wav"/><Relationship Id="rId8" Type="http://schemas.openxmlformats.org/officeDocument/2006/relationships/image" Target="../media/image12.emf"/><Relationship Id="rId7" Type="http://schemas.openxmlformats.org/officeDocument/2006/relationships/image" Target="../media/image11.emf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13.png"/><Relationship Id="rId10" Type="http://schemas.microsoft.com/office/2007/relationships/media" Target="../media/audio1.wav"/><Relationship Id="rId1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1.png"/><Relationship Id="rId1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7.xml"/><Relationship Id="rId1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image" Target="../media/image23.png"/><Relationship Id="rId1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22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4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4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4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hyperlink" Target="datagrip-2017.2.1.exe" TargetMode="External"/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1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563350" cy="6496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54868"/>
            <a:ext cx="8982042" cy="32255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10348"/>
            <a:ext cx="9816801" cy="25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80247"/>
            <a:ext cx="11563349" cy="1806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273"/>
            <a:ext cx="5578587" cy="1865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4673"/>
            <a:ext cx="3742403" cy="1886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536" y="1"/>
            <a:ext cx="4308244" cy="3334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4381" y="-273"/>
            <a:ext cx="3007088" cy="3344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945567" y="2830398"/>
            <a:ext cx="528637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GIT-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分布式版本管理工具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3222035" y="3638326"/>
            <a:ext cx="5142854" cy="0"/>
          </a:xfrm>
          <a:prstGeom prst="line">
            <a:avLst/>
          </a:prstGeom>
          <a:noFill/>
          <a:ln w="19050" cap="flat" cmpd="sng" algn="ctr">
            <a:solidFill>
              <a:schemeClr val="bg1"/>
            </a:solidFill>
            <a:prstDash val="solid"/>
          </a:ln>
          <a:effectLst/>
        </p:spPr>
      </p:cxnSp>
      <p:sp>
        <p:nvSpPr>
          <p:cNvPr id="14" name="圆角矩形 13"/>
          <p:cNvSpPr/>
          <p:nvPr/>
        </p:nvSpPr>
        <p:spPr>
          <a:xfrm>
            <a:off x="4473084" y="3495805"/>
            <a:ext cx="2565375" cy="285041"/>
          </a:xfrm>
          <a:prstGeom prst="roundRect">
            <a:avLst/>
          </a:prstGeom>
          <a:solidFill>
            <a:schemeClr val="bg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29123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内部分享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rgbClr val="29123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95343" y="1583903"/>
            <a:ext cx="264160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bg1"/>
                </a:solidFill>
                <a:latin typeface="方正兰亭特黑_GBK" pitchFamily="2" charset="-122"/>
                <a:ea typeface="方正兰亭特黑_GBK" pitchFamily="2" charset="-122"/>
              </a:rPr>
              <a:t>2017</a:t>
            </a:r>
            <a:endParaRPr lang="zh-CN" altLang="en-US" sz="9600" b="1" dirty="0">
              <a:solidFill>
                <a:schemeClr val="bg1"/>
              </a:solidFill>
              <a:latin typeface="方正兰亭特黑_GBK" pitchFamily="2" charset="-122"/>
              <a:ea typeface="方正兰亭特黑_GBK" pitchFamily="2" charset="-122"/>
            </a:endParaRPr>
          </a:p>
        </p:txBody>
      </p:sp>
      <p:pic>
        <p:nvPicPr>
          <p:cNvPr id="2" name="This Is How You Advertise! .wav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11" cstate="print"/>
          <a:stretch>
            <a:fillRect/>
          </a:stretch>
        </p:blipFill>
        <p:spPr>
          <a:xfrm>
            <a:off x="5400997" y="-144043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3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4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2" grpId="0"/>
      <p:bldP spid="14" grpId="0" animBg="1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2" descr="F:\鹏\PPT总结内页\色彩\暗绿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13" y="953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IDEA </a:t>
            </a: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cvs</a:t>
            </a:r>
            <a:endParaRPr lang="en-US" altLang="zh-CN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ideacv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360" y="1270"/>
            <a:ext cx="6142990" cy="6541135"/>
          </a:xfrm>
          <a:prstGeom prst="rect">
            <a:avLst/>
          </a:prstGeom>
        </p:spPr>
      </p:pic>
      <p:pic>
        <p:nvPicPr>
          <p:cNvPr id="4" name="图片 3" descr="ideacvs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90" y="3821430"/>
            <a:ext cx="4228465" cy="2656840"/>
          </a:xfrm>
          <a:prstGeom prst="rect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F:\鹏\PPT总结内页\色彩\绿色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1588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ubtitle 9"/>
          <p:cNvSpPr txBox="1"/>
          <p:nvPr/>
        </p:nvSpPr>
        <p:spPr>
          <a:xfrm>
            <a:off x="4140812" y="4362658"/>
            <a:ext cx="3888540" cy="655320"/>
          </a:xfrm>
          <a:prstGeom prst="rect">
            <a:avLst/>
          </a:prstGeom>
        </p:spPr>
        <p:txBody>
          <a:bodyPr vert="horz" wrap="square" lIns="102742" tIns="51371" rIns="102742" bIns="51371" rtlCol="0">
            <a:spAutoFit/>
          </a:bodyPr>
          <a:lstStyle>
            <a:defPPr>
              <a:defRPr lang="zh-CN"/>
            </a:defPPr>
            <a:lvl1pPr indent="0" algn="r" defTabSz="1087120">
              <a:lnSpc>
                <a:spcPct val="100000"/>
              </a:lnSpc>
              <a:spcBef>
                <a:spcPct val="20000"/>
              </a:spcBef>
              <a:buFont typeface="Arial" panose="020B0604020202020204"/>
              <a:buNone/>
              <a:defRPr sz="2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487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4975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75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462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238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69950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管理人员操作</a:t>
            </a:r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84707" y="4938722"/>
            <a:ext cx="54007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176655"/>
            <a:endParaRPr lang="en-US" altLang="zh-CN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781991" y="1248210"/>
            <a:ext cx="2610262" cy="3000017"/>
            <a:chOff x="4781991" y="1248210"/>
            <a:chExt cx="2610262" cy="3000017"/>
          </a:xfrm>
        </p:grpSpPr>
        <p:sp>
          <p:nvSpPr>
            <p:cNvPr id="9" name="等腰三角形 8"/>
            <p:cNvSpPr/>
            <p:nvPr/>
          </p:nvSpPr>
          <p:spPr>
            <a:xfrm rot="10800000">
              <a:off x="4781991" y="3498182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0" name="等腰三角形 9"/>
            <p:cNvSpPr/>
            <p:nvPr/>
          </p:nvSpPr>
          <p:spPr>
            <a:xfrm>
              <a:off x="4781992" y="1248210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7200000">
              <a:off x="6194412" y="2179238"/>
              <a:ext cx="870053" cy="750045"/>
            </a:xfrm>
            <a:prstGeom prst="triangl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10800000" flipH="1">
              <a:off x="6522098" y="1998256"/>
              <a:ext cx="870053" cy="750045"/>
            </a:xfrm>
            <a:prstGeom prst="triangl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4" name="等腰三角形 13"/>
            <p:cNvSpPr/>
            <p:nvPr/>
          </p:nvSpPr>
          <p:spPr>
            <a:xfrm flipH="1">
              <a:off x="6517461" y="2743492"/>
              <a:ext cx="870053" cy="750045"/>
            </a:xfrm>
            <a:prstGeom prst="triangl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10800000">
              <a:off x="5217044" y="1248211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8" name="等腰三角形 17"/>
            <p:cNvSpPr/>
            <p:nvPr/>
          </p:nvSpPr>
          <p:spPr>
            <a:xfrm>
              <a:off x="5652096" y="1248210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9" name="等腰三角形 18"/>
            <p:cNvSpPr/>
            <p:nvPr/>
          </p:nvSpPr>
          <p:spPr>
            <a:xfrm rot="10800000">
              <a:off x="6087148" y="1248211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0" name="等腰三角形 19"/>
            <p:cNvSpPr/>
            <p:nvPr/>
          </p:nvSpPr>
          <p:spPr>
            <a:xfrm>
              <a:off x="6522200" y="1248210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 rot="10800000" flipH="1">
              <a:off x="6087071" y="2743493"/>
              <a:ext cx="870053" cy="750045"/>
            </a:xfrm>
            <a:prstGeom prst="triangl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2" name="等腰三角形 21"/>
            <p:cNvSpPr/>
            <p:nvPr/>
          </p:nvSpPr>
          <p:spPr>
            <a:xfrm rot="10800000">
              <a:off x="5652147" y="3498182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flipH="1">
              <a:off x="5217120" y="3498182"/>
              <a:ext cx="870053" cy="750045"/>
            </a:xfrm>
            <a:prstGeom prst="triangl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flipH="1">
              <a:off x="6087070" y="3498181"/>
              <a:ext cx="870053" cy="750045"/>
            </a:xfrm>
            <a:prstGeom prst="triangl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800000">
              <a:off x="6522095" y="3498182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</p:grpSp>
      <p:sp>
        <p:nvSpPr>
          <p:cNvPr id="41" name="等腰三角形 40"/>
          <p:cNvSpPr/>
          <p:nvPr/>
        </p:nvSpPr>
        <p:spPr>
          <a:xfrm rot="5400000">
            <a:off x="-183868" y="2342916"/>
            <a:ext cx="2610160" cy="2250130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2" name="等腰三角形 41"/>
          <p:cNvSpPr/>
          <p:nvPr/>
        </p:nvSpPr>
        <p:spPr>
          <a:xfrm rot="5400000">
            <a:off x="-96780" y="4865987"/>
            <a:ext cx="1347426" cy="1161573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5" name="等腰三角形 44"/>
          <p:cNvSpPr/>
          <p:nvPr/>
        </p:nvSpPr>
        <p:spPr>
          <a:xfrm rot="5400000">
            <a:off x="-102744" y="775867"/>
            <a:ext cx="1489778" cy="1284290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6" name="等腰三角形 45"/>
          <p:cNvSpPr/>
          <p:nvPr/>
        </p:nvSpPr>
        <p:spPr>
          <a:xfrm rot="5400000">
            <a:off x="-102506" y="1520758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7" name="等腰三角形 46"/>
          <p:cNvSpPr/>
          <p:nvPr/>
        </p:nvSpPr>
        <p:spPr>
          <a:xfrm rot="5400000">
            <a:off x="-102506" y="4085363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8" name="等腰三角形 47"/>
          <p:cNvSpPr/>
          <p:nvPr/>
        </p:nvSpPr>
        <p:spPr>
          <a:xfrm rot="5400000">
            <a:off x="-102506" y="5089362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9" name="等腰三角形 48"/>
          <p:cNvSpPr/>
          <p:nvPr/>
        </p:nvSpPr>
        <p:spPr>
          <a:xfrm rot="16200000" flipH="1">
            <a:off x="9522347" y="179171"/>
            <a:ext cx="2597932" cy="2239590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0" name="等腰三角形 49"/>
          <p:cNvSpPr/>
          <p:nvPr/>
        </p:nvSpPr>
        <p:spPr>
          <a:xfrm rot="16200000" flipH="1">
            <a:off x="10658555" y="2700065"/>
            <a:ext cx="1377558" cy="1187549"/>
          </a:xfrm>
          <a:prstGeom prst="triangl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1" name="等腰三角形 50"/>
          <p:cNvSpPr/>
          <p:nvPr/>
        </p:nvSpPr>
        <p:spPr>
          <a:xfrm rot="16200000" flipH="1">
            <a:off x="10712153" y="5271156"/>
            <a:ext cx="1298965" cy="1119796"/>
          </a:xfrm>
          <a:prstGeom prst="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2" name="等腰三角形 51"/>
          <p:cNvSpPr/>
          <p:nvPr/>
        </p:nvSpPr>
        <p:spPr>
          <a:xfrm rot="16200000" flipH="1">
            <a:off x="10534500" y="2069083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3" name="等腰三角形 52"/>
          <p:cNvSpPr/>
          <p:nvPr/>
        </p:nvSpPr>
        <p:spPr>
          <a:xfrm rot="16200000" flipH="1">
            <a:off x="10534500" y="3570725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4" name="等腰三角形 53"/>
          <p:cNvSpPr/>
          <p:nvPr/>
        </p:nvSpPr>
        <p:spPr>
          <a:xfrm rot="16200000" flipH="1">
            <a:off x="10534500" y="4574724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5" name="等腰三角形 54"/>
          <p:cNvSpPr/>
          <p:nvPr/>
        </p:nvSpPr>
        <p:spPr>
          <a:xfrm rot="5400000">
            <a:off x="2312654" y="2486696"/>
            <a:ext cx="520921" cy="449070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6" name="等腰三角形 55"/>
          <p:cNvSpPr/>
          <p:nvPr/>
        </p:nvSpPr>
        <p:spPr>
          <a:xfrm rot="5400000">
            <a:off x="1745835" y="724496"/>
            <a:ext cx="744888" cy="642145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7" name="等腰三角形 56"/>
          <p:cNvSpPr/>
          <p:nvPr/>
        </p:nvSpPr>
        <p:spPr>
          <a:xfrm rot="5400000">
            <a:off x="1624302" y="5764606"/>
            <a:ext cx="479922" cy="413724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8" name="等腰三角形 57"/>
          <p:cNvSpPr/>
          <p:nvPr/>
        </p:nvSpPr>
        <p:spPr>
          <a:xfrm rot="16200000" flipH="1">
            <a:off x="9812011" y="1895706"/>
            <a:ext cx="596180" cy="513947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9" name="等腰三角形 58"/>
          <p:cNvSpPr/>
          <p:nvPr/>
        </p:nvSpPr>
        <p:spPr>
          <a:xfrm rot="16200000">
            <a:off x="10203457" y="4559249"/>
            <a:ext cx="333221" cy="287259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0"/>
                            </p:stCondLst>
                            <p:childTnLst>
                              <p:par>
                                <p:cTn id="8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000"/>
                            </p:stCondLst>
                            <p:childTnLst>
                              <p:par>
                                <p:cTn id="10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2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6500"/>
                            </p:stCondLst>
                            <p:childTnLst>
                              <p:par>
                                <p:cTn id="11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41" grpId="0" animBg="1"/>
      <p:bldP spid="42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F:\鹏\PPT总结内页\色彩\绿色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1588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创建项目</a:t>
            </a:r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创建工程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1206500"/>
            <a:ext cx="9855200" cy="24955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47090" y="4055110"/>
            <a:ext cx="973836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cd </a:t>
            </a:r>
            <a:r>
              <a:rPr lang="en-US" altLang="zh-CN"/>
              <a:t>project_root</a:t>
            </a:r>
            <a:endParaRPr lang="en-US" altLang="zh-CN"/>
          </a:p>
          <a:p>
            <a:r>
              <a:rPr lang="zh-CN" altLang="en-US"/>
              <a:t>git init</a:t>
            </a:r>
            <a:endParaRPr lang="zh-CN" altLang="en-US"/>
          </a:p>
          <a:p>
            <a:r>
              <a:rPr lang="zh-CN" altLang="en-US"/>
              <a:t>git remote add origin http://</a:t>
            </a:r>
            <a:r>
              <a:rPr lang="en-US" altLang="zh-CN"/>
              <a:t>127.0.0.1</a:t>
            </a:r>
            <a:r>
              <a:rPr lang="zh-CN" altLang="en-US"/>
              <a:t>:90/jhh/u2-inv-webapp.git</a:t>
            </a:r>
            <a:endParaRPr lang="zh-CN" altLang="en-US"/>
          </a:p>
          <a:p>
            <a:r>
              <a:rPr lang="zh-CN" altLang="en-US"/>
              <a:t>git add .</a:t>
            </a:r>
            <a:endParaRPr lang="zh-CN" altLang="en-US"/>
          </a:p>
          <a:p>
            <a:r>
              <a:rPr lang="zh-CN" altLang="en-US"/>
              <a:t>git commit -m "Initial commit"</a:t>
            </a:r>
            <a:endParaRPr lang="zh-CN" altLang="en-US"/>
          </a:p>
          <a:p>
            <a:r>
              <a:rPr lang="zh-CN" altLang="en-US"/>
              <a:t>git push -u origin master</a:t>
            </a:r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 descr="F:\鹏\PPT总结内页\色彩\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ubtitle 9"/>
          <p:cNvSpPr txBox="1"/>
          <p:nvPr/>
        </p:nvSpPr>
        <p:spPr>
          <a:xfrm>
            <a:off x="4142852" y="4362658"/>
            <a:ext cx="3888540" cy="655320"/>
          </a:xfrm>
          <a:prstGeom prst="rect">
            <a:avLst/>
          </a:prstGeom>
        </p:spPr>
        <p:txBody>
          <a:bodyPr vert="horz" wrap="square" lIns="102742" tIns="51371" rIns="102742" bIns="51371" rtlCol="0">
            <a:spAutoFit/>
          </a:bodyPr>
          <a:lstStyle>
            <a:defPPr>
              <a:defRPr lang="zh-CN"/>
            </a:defPPr>
            <a:lvl1pPr indent="0" algn="r" defTabSz="1087120">
              <a:lnSpc>
                <a:spcPct val="100000"/>
              </a:lnSpc>
              <a:spcBef>
                <a:spcPct val="20000"/>
              </a:spcBef>
              <a:buFont typeface="Arial" panose="020B0604020202020204"/>
              <a:buNone/>
              <a:defRPr sz="2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487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4975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75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462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238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69950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开发常用命令</a:t>
            </a:r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888777" y="4938722"/>
            <a:ext cx="439669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176655"/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NORMAL COMMOND</a:t>
            </a:r>
            <a:endParaRPr lang="en-US" altLang="zh-CN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等腰三角形 27"/>
          <p:cNvSpPr/>
          <p:nvPr/>
        </p:nvSpPr>
        <p:spPr>
          <a:xfrm rot="13885842" flipV="1">
            <a:off x="3997482" y="2804315"/>
            <a:ext cx="419722" cy="361823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29" name="等腰三角形 28"/>
          <p:cNvSpPr/>
          <p:nvPr/>
        </p:nvSpPr>
        <p:spPr>
          <a:xfrm rot="3537375">
            <a:off x="1704506" y="5406271"/>
            <a:ext cx="623912" cy="537855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0" name="等腰三角形 29"/>
          <p:cNvSpPr/>
          <p:nvPr/>
        </p:nvSpPr>
        <p:spPr>
          <a:xfrm rot="10439638">
            <a:off x="5882417" y="308123"/>
            <a:ext cx="409306" cy="352850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1" name="等腰三角形 30"/>
          <p:cNvSpPr/>
          <p:nvPr/>
        </p:nvSpPr>
        <p:spPr>
          <a:xfrm rot="7446901">
            <a:off x="1511167" y="907497"/>
            <a:ext cx="515194" cy="444132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2" name="等腰三角形 31"/>
          <p:cNvSpPr/>
          <p:nvPr/>
        </p:nvSpPr>
        <p:spPr>
          <a:xfrm rot="2857257">
            <a:off x="1883212" y="3872637"/>
            <a:ext cx="427756" cy="368754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4" name="等腰三角形 33"/>
          <p:cNvSpPr/>
          <p:nvPr/>
        </p:nvSpPr>
        <p:spPr>
          <a:xfrm rot="7640557">
            <a:off x="3144923" y="1489710"/>
            <a:ext cx="385256" cy="332117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5" name="等腰三角形 34"/>
          <p:cNvSpPr/>
          <p:nvPr/>
        </p:nvSpPr>
        <p:spPr>
          <a:xfrm rot="7993905">
            <a:off x="4724912" y="711997"/>
            <a:ext cx="281267" cy="242470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6" name="等腰三角形 35"/>
          <p:cNvSpPr/>
          <p:nvPr/>
        </p:nvSpPr>
        <p:spPr>
          <a:xfrm rot="9122749">
            <a:off x="3611709" y="5146577"/>
            <a:ext cx="464801" cy="400689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7" name="等腰三角形 36"/>
          <p:cNvSpPr/>
          <p:nvPr/>
        </p:nvSpPr>
        <p:spPr>
          <a:xfrm rot="13969741" flipH="1">
            <a:off x="7370668" y="814927"/>
            <a:ext cx="417838" cy="360204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8" name="等腰三角形 37"/>
          <p:cNvSpPr/>
          <p:nvPr/>
        </p:nvSpPr>
        <p:spPr>
          <a:xfrm rot="2396029" flipH="1">
            <a:off x="8790483" y="1985174"/>
            <a:ext cx="481244" cy="414866"/>
          </a:xfrm>
          <a:prstGeom prst="triangl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9" name="等腰三角形 38"/>
          <p:cNvSpPr/>
          <p:nvPr/>
        </p:nvSpPr>
        <p:spPr>
          <a:xfrm rot="3893266" flipH="1">
            <a:off x="9572832" y="5221315"/>
            <a:ext cx="617196" cy="532066"/>
          </a:xfrm>
          <a:prstGeom prst="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0" name="等腰三角形 39"/>
          <p:cNvSpPr/>
          <p:nvPr/>
        </p:nvSpPr>
        <p:spPr>
          <a:xfrm rot="16200000" flipH="1">
            <a:off x="10433977" y="1427074"/>
            <a:ext cx="859066" cy="740574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3" name="等腰三角形 42"/>
          <p:cNvSpPr/>
          <p:nvPr/>
        </p:nvSpPr>
        <p:spPr>
          <a:xfrm rot="16200000" flipH="1">
            <a:off x="7669081" y="1810714"/>
            <a:ext cx="193597" cy="166893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4" name="等腰三角形 43"/>
          <p:cNvSpPr/>
          <p:nvPr/>
        </p:nvSpPr>
        <p:spPr>
          <a:xfrm rot="18524737">
            <a:off x="8471538" y="4144491"/>
            <a:ext cx="333221" cy="287259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896917" y="785715"/>
            <a:ext cx="2250137" cy="3483276"/>
            <a:chOff x="4735070" y="785715"/>
            <a:chExt cx="2250137" cy="3483276"/>
          </a:xfrm>
        </p:grpSpPr>
        <p:sp>
          <p:nvSpPr>
            <p:cNvPr id="33" name="等腰三角形 32"/>
            <p:cNvSpPr/>
            <p:nvPr/>
          </p:nvSpPr>
          <p:spPr>
            <a:xfrm rot="5400000">
              <a:off x="6175158" y="1283811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41" name="等腰三角形 40"/>
            <p:cNvSpPr/>
            <p:nvPr/>
          </p:nvSpPr>
          <p:spPr>
            <a:xfrm rot="5400000">
              <a:off x="6175158" y="2153864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42" name="等腰三角形 41"/>
            <p:cNvSpPr/>
            <p:nvPr/>
          </p:nvSpPr>
          <p:spPr>
            <a:xfrm rot="5400000">
              <a:off x="6175156" y="3023917"/>
              <a:ext cx="870053" cy="750045"/>
            </a:xfrm>
            <a:prstGeom prst="triangl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6200000" flipH="1">
              <a:off x="6175158" y="2588890"/>
              <a:ext cx="870053" cy="750045"/>
            </a:xfrm>
            <a:prstGeom prst="triangl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16200000" flipH="1">
              <a:off x="6175158" y="3458942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47" name="等腰三角形 46"/>
            <p:cNvSpPr/>
            <p:nvPr/>
          </p:nvSpPr>
          <p:spPr>
            <a:xfrm rot="16200000" flipH="1">
              <a:off x="6175158" y="1718837"/>
              <a:ext cx="870053" cy="750045"/>
            </a:xfrm>
            <a:prstGeom prst="triangl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6200000" flipH="1">
              <a:off x="6175158" y="845719"/>
              <a:ext cx="870053" cy="750045"/>
            </a:xfrm>
            <a:prstGeom prst="triangl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49" name="等腰三角形 48"/>
            <p:cNvSpPr/>
            <p:nvPr/>
          </p:nvSpPr>
          <p:spPr>
            <a:xfrm rot="16200000" flipH="1">
              <a:off x="5425111" y="2153862"/>
              <a:ext cx="870053" cy="750045"/>
            </a:xfrm>
            <a:prstGeom prst="triangl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50" name="等腰三角形 49"/>
            <p:cNvSpPr/>
            <p:nvPr/>
          </p:nvSpPr>
          <p:spPr>
            <a:xfrm rot="5400000">
              <a:off x="5425110" y="2588888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51" name="等腰三角形 50"/>
            <p:cNvSpPr/>
            <p:nvPr/>
          </p:nvSpPr>
          <p:spPr>
            <a:xfrm rot="16200000" flipH="1">
              <a:off x="4675066" y="2588887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52" name="等腰三角形 51"/>
            <p:cNvSpPr/>
            <p:nvPr/>
          </p:nvSpPr>
          <p:spPr>
            <a:xfrm rot="5400000">
              <a:off x="4679203" y="2153862"/>
              <a:ext cx="870053" cy="750045"/>
            </a:xfrm>
            <a:prstGeom prst="triangl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53" name="等腰三角形 52"/>
            <p:cNvSpPr/>
            <p:nvPr/>
          </p:nvSpPr>
          <p:spPr>
            <a:xfrm rot="16200000" flipH="1">
              <a:off x="4679203" y="1718834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54" name="等腰三角形 53"/>
            <p:cNvSpPr/>
            <p:nvPr/>
          </p:nvSpPr>
          <p:spPr>
            <a:xfrm rot="5400000">
              <a:off x="4679203" y="1289302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500"/>
                            </p:stCondLst>
                            <p:childTnLst>
                              <p:par>
                                <p:cTn id="8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000"/>
                            </p:stCondLst>
                            <p:childTnLst>
                              <p:par>
                                <p:cTn id="9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500"/>
                            </p:stCondLst>
                            <p:childTnLst>
                              <p:par>
                                <p:cTn id="10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2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8" grpId="0" animBg="1"/>
      <p:bldP spid="29" grpId="0" animBg="1"/>
      <p:bldP spid="30" grpId="0" animBg="1"/>
      <p:bldP spid="31" grpId="0" animBg="1"/>
      <p:bldP spid="32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3" grpId="0" animBg="1"/>
      <p:bldP spid="4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 descr="F:\鹏\PPT总结内页\色彩\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开发人员常用命令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8650" y="1302385"/>
            <a:ext cx="1082103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git config  --global user.name “jack”    //</a:t>
            </a:r>
            <a:r>
              <a:rPr lang="zh-CN" altLang="en-US"/>
              <a:t>设置你提交时的用户名，可以跟</a:t>
            </a:r>
            <a:r>
              <a:rPr lang="en-US" altLang="zh-CN"/>
              <a:t>gitlab</a:t>
            </a:r>
            <a:r>
              <a:rPr lang="zh-CN" altLang="en-US"/>
              <a:t>上的不同</a:t>
            </a:r>
            <a:endParaRPr lang="zh-CN" altLang="en-US"/>
          </a:p>
          <a:p>
            <a:r>
              <a:rPr lang="en-US" altLang="zh-CN"/>
              <a:t>git config  --global user.email “XXX@XX”  //</a:t>
            </a:r>
            <a:r>
              <a:rPr lang="zh-CN" altLang="en-US"/>
              <a:t>设置你提交时的邮箱</a:t>
            </a:r>
            <a:endParaRPr lang="zh-CN" altLang="en-US"/>
          </a:p>
          <a:p>
            <a:r>
              <a:rPr lang="zh-CN" altLang="en-US"/>
              <a:t>git config --global core.quotepath false  </a:t>
            </a:r>
            <a:r>
              <a:rPr lang="en-US" altLang="zh-CN"/>
              <a:t>//</a:t>
            </a:r>
            <a:r>
              <a:rPr lang="zh-CN" altLang="en-US"/>
              <a:t>设置路径支持中文</a:t>
            </a:r>
            <a:endParaRPr lang="zh-CN" altLang="en-US"/>
          </a:p>
          <a:p>
            <a:r>
              <a:rPr lang="en-US" altLang="zh-CN"/>
              <a:t>git clone </a:t>
            </a:r>
            <a:r>
              <a:rPr lang="zh-CN" altLang="en-US">
                <a:sym typeface="+mn-ea"/>
              </a:rPr>
              <a:t> http://</a:t>
            </a:r>
            <a:r>
              <a:rPr lang="en-US" altLang="zh-CN">
                <a:sym typeface="+mn-ea"/>
              </a:rPr>
              <a:t>127.0.0.1</a:t>
            </a:r>
            <a:r>
              <a:rPr lang="zh-CN" altLang="en-US">
                <a:sym typeface="+mn-ea"/>
              </a:rPr>
              <a:t>:90/jhh/u2-inv-webapp.git   </a:t>
            </a:r>
            <a:r>
              <a:rPr lang="en-US" altLang="zh-CN">
                <a:sym typeface="+mn-ea"/>
              </a:rPr>
              <a:t>//</a:t>
            </a:r>
            <a:r>
              <a:rPr lang="zh-CN" altLang="en-US">
                <a:sym typeface="+mn-ea"/>
              </a:rPr>
              <a:t>第一次将远程的代码下载到本地</a:t>
            </a:r>
            <a:r>
              <a:rPr lang="zh-CN" altLang="en-US" b="1" i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sym typeface="+mn-ea"/>
              </a:rPr>
              <a:t>空目录</a:t>
            </a:r>
            <a:endParaRPr lang="zh-CN" altLang="en-US" b="1" i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sym typeface="+mn-ea"/>
            </a:endParaRPr>
          </a:p>
          <a:p>
            <a:r>
              <a:rPr lang="en-US" altLang="zh-CN"/>
              <a:t>git  checkout -b develop origin/develop   //</a:t>
            </a:r>
            <a:r>
              <a:rPr lang="zh-CN" altLang="en-US"/>
              <a:t>在本地创建一个分支</a:t>
            </a:r>
            <a:r>
              <a:rPr lang="en-US" altLang="zh-CN"/>
              <a:t>develop ,</a:t>
            </a:r>
            <a:r>
              <a:rPr lang="zh-CN" altLang="en-US"/>
              <a:t>并将此分支绑定到远程的</a:t>
            </a:r>
            <a:r>
              <a:rPr lang="en-US" altLang="zh-CN"/>
              <a:t>develop</a:t>
            </a:r>
            <a:r>
              <a:rPr lang="zh-CN" altLang="en-US"/>
              <a:t>分支</a:t>
            </a:r>
            <a:endParaRPr lang="zh-CN" altLang="en-US"/>
          </a:p>
          <a:p>
            <a:r>
              <a:rPr lang="en-US" altLang="zh-CN"/>
              <a:t>git  branch -a   //</a:t>
            </a:r>
            <a:r>
              <a:rPr lang="zh-CN" altLang="en-US"/>
              <a:t>查看远程和本地的所有的分支</a:t>
            </a:r>
            <a:endParaRPr lang="zh-CN" altLang="en-US"/>
          </a:p>
          <a:p>
            <a:r>
              <a:rPr lang="en-US" altLang="zh-CN"/>
              <a:t>git branch -vv //</a:t>
            </a:r>
            <a:r>
              <a:rPr lang="zh-CN" altLang="en-US"/>
              <a:t>查看当前分支绑定的远程分支</a:t>
            </a:r>
            <a:endParaRPr lang="zh-CN" altLang="en-US"/>
          </a:p>
          <a:p>
            <a:r>
              <a:rPr lang="en-US" altLang="zh-CN"/>
              <a:t>git status //</a:t>
            </a:r>
            <a:r>
              <a:rPr lang="zh-CN" altLang="en-US"/>
              <a:t>查看工作空间的文件状态</a:t>
            </a:r>
            <a:endParaRPr lang="zh-CN" altLang="en-US"/>
          </a:p>
          <a:p>
            <a:r>
              <a:rPr lang="en-US" altLang="zh-CN"/>
              <a:t>git log  </a:t>
            </a:r>
            <a:r>
              <a:rPr lang="zh-CN" altLang="en-US"/>
              <a:t>查看详细的提交日志 包括是谁提交的，可以用来追责</a:t>
            </a:r>
            <a:endParaRPr lang="zh-CN" altLang="en-US"/>
          </a:p>
          <a:p>
            <a:r>
              <a:rPr lang="en-US" altLang="zh-CN"/>
              <a:t>git  reflog  //</a:t>
            </a:r>
            <a:r>
              <a:rPr lang="zh-CN" altLang="en-US"/>
              <a:t>查看精简的提交日志</a:t>
            </a:r>
            <a:endParaRPr lang="zh-CN" altLang="en-US"/>
          </a:p>
          <a:p>
            <a:r>
              <a:rPr lang="en-US" altLang="zh-CN"/>
              <a:t>git log --pretty=oneline   //</a:t>
            </a:r>
            <a:r>
              <a:rPr lang="zh-CN" altLang="en-US"/>
              <a:t>和</a:t>
            </a:r>
            <a:r>
              <a:rPr lang="en-US" altLang="zh-CN"/>
              <a:t>git reflog</a:t>
            </a:r>
            <a:r>
              <a:rPr lang="zh-CN" altLang="en-US"/>
              <a:t>差不多，但这个更好用，信息全</a:t>
            </a:r>
            <a:endParaRPr lang="zh-CN" altLang="en-US"/>
          </a:p>
          <a:p>
            <a:r>
              <a:rPr lang="zh-CN" altLang="en-US"/>
              <a:t>git log --pretty=format:"</a:t>
            </a:r>
            <a:r>
              <a:rPr lang="zh-CN" altLang="en-US">
                <a:sym typeface="+mn-ea"/>
              </a:rPr>
              <a:t>%h </a:t>
            </a:r>
            <a:r>
              <a:rPr lang="en-US" altLang="zh-CN">
                <a:sym typeface="+mn-ea"/>
              </a:rPr>
              <a:t>%cn % an </a:t>
            </a:r>
            <a:r>
              <a:rPr lang="zh-CN" altLang="en-US"/>
              <a:t> %s " --graph  </a:t>
            </a:r>
            <a:r>
              <a:rPr lang="en-US" altLang="zh-CN"/>
              <a:t>//</a:t>
            </a:r>
            <a:r>
              <a:rPr lang="zh-CN" altLang="en-US"/>
              <a:t>以提交</a:t>
            </a:r>
            <a:r>
              <a:rPr lang="en-US" altLang="zh-CN"/>
              <a:t>id,</a:t>
            </a:r>
            <a:r>
              <a:rPr lang="zh-CN" altLang="en-US"/>
              <a:t>提交者，作者，提交消息 格式查看提交树</a:t>
            </a:r>
            <a:endParaRPr lang="zh-CN" altLang="en-US"/>
          </a:p>
          <a:p>
            <a:r>
              <a:rPr lang="en-US" altLang="zh-CN"/>
              <a:t>git log -p -2  //</a:t>
            </a:r>
            <a:r>
              <a:rPr lang="zh-CN" altLang="en-US"/>
              <a:t>最近两次提交的差异</a:t>
            </a:r>
            <a:endParaRPr lang="zh-CN" altLang="en-US"/>
          </a:p>
          <a:p>
            <a:r>
              <a:rPr lang="zh-CN" altLang="en-US"/>
              <a:t>gitk  </a:t>
            </a:r>
            <a:r>
              <a:rPr lang="en-US" altLang="zh-CN"/>
              <a:t>//</a:t>
            </a:r>
            <a:r>
              <a:rPr lang="zh-CN" altLang="en-US"/>
              <a:t>查看图形化的提交区别</a:t>
            </a:r>
            <a:endParaRPr lang="zh-CN" altLang="en-US"/>
          </a:p>
          <a:p>
            <a:r>
              <a:rPr lang="en-US" altLang="zh-CN"/>
              <a:t>git add .  //</a:t>
            </a:r>
            <a:r>
              <a:rPr lang="zh-CN" altLang="en-US"/>
              <a:t>将所有改动的文件存到暂存区</a:t>
            </a:r>
            <a:endParaRPr lang="zh-CN" altLang="en-US"/>
          </a:p>
          <a:p>
            <a:r>
              <a:rPr lang="en-US" altLang="zh-CN"/>
              <a:t>git rm --cached </a:t>
            </a:r>
            <a:r>
              <a:rPr lang="zh-CN" altLang="en-US"/>
              <a:t>文件目录   </a:t>
            </a:r>
            <a:r>
              <a:rPr lang="en-US" altLang="zh-CN"/>
              <a:t>//</a:t>
            </a:r>
            <a:r>
              <a:rPr lang="zh-CN" altLang="en-US"/>
              <a:t>将已经</a:t>
            </a:r>
            <a:r>
              <a:rPr lang="en-US" altLang="zh-CN"/>
              <a:t>add</a:t>
            </a:r>
            <a:r>
              <a:rPr lang="zh-CN" altLang="en-US"/>
              <a:t>过的文件从暂存区清除</a:t>
            </a:r>
            <a:endParaRPr lang="zh-CN" altLang="en-US"/>
          </a:p>
          <a:p>
            <a:r>
              <a:rPr lang="en-US" altLang="zh-CN"/>
              <a:t>git commit -m “message”  //</a:t>
            </a:r>
            <a:r>
              <a:rPr lang="zh-CN" altLang="en-US"/>
              <a:t>将暂存区的所有文件存到本地仓库生成提交记录，以后可以回滚</a:t>
            </a:r>
            <a:endParaRPr lang="zh-CN" altLang="en-US"/>
          </a:p>
          <a:p>
            <a:r>
              <a:rPr lang="en-US" altLang="zh-CN"/>
              <a:t>git push o	rigin develop  //</a:t>
            </a:r>
            <a:r>
              <a:rPr lang="zh-CN" altLang="en-US"/>
              <a:t>将当前分支的本地仓库更新提交到远程仓库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 descr="F:\鹏\PPT总结内页\色彩\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开发人员常用命令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4350" y="1254760"/>
            <a:ext cx="1107948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git pull origin develop  //</a:t>
            </a:r>
            <a:r>
              <a:rPr lang="zh-CN" altLang="en-US"/>
              <a:t>从远程仓库拉取最新代码 并与本地代码合并</a:t>
            </a:r>
            <a:r>
              <a:rPr lang="en-US" altLang="zh-CN"/>
              <a:t>= fetch + merge</a:t>
            </a:r>
            <a:endParaRPr lang="en-US" altLang="zh-CN"/>
          </a:p>
          <a:p>
            <a:r>
              <a:rPr lang="en-US" altLang="zh-CN">
                <a:sym typeface="+mn-ea"/>
              </a:rPr>
              <a:t>git branch temp</a:t>
            </a:r>
            <a:r>
              <a:rPr lang="en-US" altLang="zh-CN"/>
              <a:t> //</a:t>
            </a:r>
            <a:r>
              <a:rPr lang="zh-CN" altLang="en-US"/>
              <a:t>从当前分支创建一个</a:t>
            </a:r>
            <a:r>
              <a:rPr lang="en-US" altLang="zh-CN"/>
              <a:t>temp</a:t>
            </a:r>
            <a:r>
              <a:rPr lang="zh-CN" altLang="en-US"/>
              <a:t>分支，</a:t>
            </a:r>
            <a:r>
              <a:rPr lang="en-US" altLang="zh-CN"/>
              <a:t>temp</a:t>
            </a:r>
            <a:r>
              <a:rPr lang="zh-CN" altLang="en-US"/>
              <a:t>分支拥有当前分支的一切</a:t>
            </a:r>
            <a:endParaRPr lang="en-US" altLang="zh-CN"/>
          </a:p>
          <a:p>
            <a:r>
              <a:rPr lang="en-US" altLang="zh-CN"/>
              <a:t>git  fetch origin develop</a:t>
            </a:r>
            <a:r>
              <a:rPr lang="zh-CN" altLang="en-US"/>
              <a:t>：</a:t>
            </a:r>
            <a:r>
              <a:rPr lang="en-US" altLang="zh-CN"/>
              <a:t>temp//</a:t>
            </a:r>
            <a:r>
              <a:rPr lang="zh-CN" altLang="en-US"/>
              <a:t>拉取远程</a:t>
            </a:r>
            <a:r>
              <a:rPr lang="en-US" altLang="zh-CN"/>
              <a:t>develop</a:t>
            </a:r>
            <a:r>
              <a:rPr lang="zh-CN" altLang="en-US"/>
              <a:t>分支到</a:t>
            </a:r>
            <a:r>
              <a:rPr lang="en-US" altLang="zh-CN"/>
              <a:t>temp</a:t>
            </a:r>
            <a:r>
              <a:rPr lang="zh-CN" altLang="en-US"/>
              <a:t>分支获取代码，配合</a:t>
            </a:r>
            <a:r>
              <a:rPr lang="en-US" altLang="zh-CN"/>
              <a:t>merge </a:t>
            </a:r>
            <a:r>
              <a:rPr lang="zh-CN" altLang="en-US"/>
              <a:t>或</a:t>
            </a:r>
            <a:r>
              <a:rPr lang="en-US" altLang="zh-CN"/>
              <a:t>rebase</a:t>
            </a:r>
            <a:r>
              <a:rPr lang="zh-CN" altLang="en-US"/>
              <a:t>命令合并代码</a:t>
            </a:r>
            <a:endParaRPr lang="zh-CN" altLang="en-US"/>
          </a:p>
          <a:p>
            <a:r>
              <a:rPr lang="en-US" altLang="zh-CN"/>
              <a:t>git diff temp //</a:t>
            </a:r>
            <a:r>
              <a:rPr lang="zh-CN" altLang="en-US"/>
              <a:t>比较向前分支与</a:t>
            </a:r>
            <a:r>
              <a:rPr lang="en-US" altLang="zh-CN"/>
              <a:t>temp</a:t>
            </a:r>
            <a:r>
              <a:rPr lang="zh-CN" altLang="en-US"/>
              <a:t>分支的文件差异</a:t>
            </a:r>
            <a:endParaRPr lang="zh-CN" altLang="en-US"/>
          </a:p>
          <a:p>
            <a:r>
              <a:rPr lang="en-US" altLang="zh-CN"/>
              <a:t>git  merge temp  //</a:t>
            </a:r>
            <a:r>
              <a:rPr lang="zh-CN" altLang="en-US"/>
              <a:t>将</a:t>
            </a:r>
            <a:r>
              <a:rPr lang="en-US" altLang="zh-CN"/>
              <a:t>temp</a:t>
            </a:r>
            <a:r>
              <a:rPr lang="zh-CN" altLang="en-US"/>
              <a:t>分支以并行方式合并到当前分支</a:t>
            </a:r>
            <a:endParaRPr lang="zh-CN" altLang="en-US"/>
          </a:p>
          <a:p>
            <a:r>
              <a:rPr lang="en-US" altLang="zh-CN"/>
              <a:t>git  rebase temp //</a:t>
            </a:r>
            <a:r>
              <a:rPr lang="zh-CN" altLang="en-US"/>
              <a:t>将</a:t>
            </a:r>
            <a:r>
              <a:rPr lang="en-US" altLang="zh-CN"/>
              <a:t>temp</a:t>
            </a:r>
            <a:r>
              <a:rPr lang="zh-CN" altLang="en-US"/>
              <a:t>分支以串行方式合并到当前分支</a:t>
            </a:r>
            <a:endParaRPr lang="zh-CN" altLang="en-US"/>
          </a:p>
          <a:p>
            <a:r>
              <a:rPr lang="en-US" altLang="zh-CN"/>
              <a:t>git branch -d temp  //</a:t>
            </a:r>
            <a:r>
              <a:rPr lang="zh-CN" altLang="en-US"/>
              <a:t>临时辅助用的分支用完后删除</a:t>
            </a:r>
            <a:endParaRPr lang="zh-CN" altLang="en-US"/>
          </a:p>
          <a:p>
            <a:r>
              <a:rPr lang="en-US" altLang="zh-CN"/>
              <a:t>git stash  save “message” //可用来</a:t>
            </a:r>
            <a:r>
              <a:rPr lang="zh-CN" altLang="en-US"/>
              <a:t>隐藏工作区和暂存区的内容</a:t>
            </a:r>
            <a:r>
              <a:rPr lang="en-US" altLang="zh-CN"/>
              <a:t>， 比如想pull 最新代码， 又不想加新commit， 或者另外一种情况，为了fix 一个紧急的bug,  先stash, 使返回到自己上一个commit, 改完bug之后再stash pop, 继续原来的工作。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git stash list //</a:t>
            </a:r>
            <a:r>
              <a:rPr lang="zh-CN" altLang="en-US"/>
              <a:t>列出所有的暂存堆信息</a:t>
            </a:r>
            <a:endParaRPr lang="zh-CN" altLang="en-US"/>
          </a:p>
          <a:p>
            <a:r>
              <a:rPr lang="en-US" altLang="zh-CN"/>
              <a:t>git  stash apply  --index {</a:t>
            </a:r>
            <a:r>
              <a:rPr lang="en-US" altLang="zh-CN">
                <a:sym typeface="+mn-ea"/>
              </a:rPr>
              <a:t>id</a:t>
            </a:r>
            <a:r>
              <a:rPr lang="en-US" altLang="zh-CN"/>
              <a:t>} //</a:t>
            </a:r>
            <a:r>
              <a:rPr lang="zh-CN" altLang="en-US"/>
              <a:t>恢复工作区的内容但不删除隐藏记录，以后任何时候都没回来，接着开发</a:t>
            </a:r>
            <a:endParaRPr lang="zh-CN" altLang="en-US"/>
          </a:p>
          <a:p>
            <a:r>
              <a:rPr lang="en-US" altLang="zh-CN"/>
              <a:t>git  stash pop --index   {id}  // </a:t>
            </a:r>
            <a:r>
              <a:rPr lang="zh-CN" altLang="en-US"/>
              <a:t>如果不加</a:t>
            </a:r>
            <a:r>
              <a:rPr lang="en-US" altLang="zh-CN"/>
              <a:t>--index ,</a:t>
            </a:r>
            <a:r>
              <a:rPr lang="zh-CN" altLang="en-US"/>
              <a:t>将不会恢复暂存区，如果不加</a:t>
            </a:r>
            <a:r>
              <a:rPr lang="en-US" altLang="zh-CN"/>
              <a:t>id,</a:t>
            </a:r>
            <a:r>
              <a:rPr lang="zh-CN" altLang="en-US"/>
              <a:t>则默认恢复的是栈顶的记录</a:t>
            </a:r>
            <a:endParaRPr lang="zh-CN" altLang="en-US"/>
          </a:p>
          <a:p>
            <a:r>
              <a:rPr lang="en-US" altLang="zh-CN"/>
              <a:t>git stash drop {id}  //</a:t>
            </a:r>
            <a:r>
              <a:rPr lang="zh-CN" altLang="en-US"/>
              <a:t>删除指定的栈记录</a:t>
            </a:r>
            <a:endParaRPr lang="zh-CN" altLang="en-US"/>
          </a:p>
          <a:p>
            <a:r>
              <a:rPr lang="en-US" altLang="zh-CN"/>
              <a:t>git stash clear </a:t>
            </a:r>
            <a:r>
              <a:rPr lang="zh-CN" altLang="en-US"/>
              <a:t>删除所有的栈记录</a:t>
            </a:r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F:\鹏\PPT总结内页\色彩\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开发人员常用命令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63270" y="1104265"/>
            <a:ext cx="10198735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git reset --hard HEAD^ </a:t>
            </a:r>
            <a:r>
              <a:rPr lang="zh-CN" altLang="en-US"/>
              <a:t>【HEAD~n】【</a:t>
            </a:r>
            <a:r>
              <a:rPr lang="en-US" altLang="zh-CN"/>
              <a:t>commit id</a:t>
            </a:r>
            <a:r>
              <a:rPr lang="zh-CN" altLang="en-US"/>
              <a:t>】</a:t>
            </a:r>
            <a:r>
              <a:rPr lang="en-US" altLang="zh-CN"/>
              <a:t>  //</a:t>
            </a:r>
            <a:r>
              <a:rPr lang="zh-CN" altLang="en-US"/>
              <a:t>舍弃暂存区和工作区的内容回退到指定提交处</a:t>
            </a:r>
            <a:endParaRPr lang="zh-CN" altLang="en-US"/>
          </a:p>
          <a:p>
            <a:r>
              <a:rPr lang="en-US" altLang="zh-CN"/>
              <a:t>git reset --soft </a:t>
            </a:r>
            <a:r>
              <a:rPr lang="en-US" altLang="zh-CN">
                <a:sym typeface="+mn-ea"/>
              </a:rPr>
              <a:t>HEAD^1 </a:t>
            </a:r>
            <a:r>
              <a:rPr lang="zh-CN" altLang="en-US">
                <a:sym typeface="+mn-ea"/>
              </a:rPr>
              <a:t>【</a:t>
            </a:r>
            <a:r>
              <a:rPr lang="en-US" altLang="zh-CN">
                <a:sym typeface="+mn-ea"/>
              </a:rPr>
              <a:t>commit id</a:t>
            </a:r>
            <a:r>
              <a:rPr lang="zh-CN" altLang="en-US">
                <a:sym typeface="+mn-ea"/>
              </a:rPr>
              <a:t>】</a:t>
            </a:r>
            <a:r>
              <a:rPr lang="en-US" altLang="zh-CN">
                <a:sym typeface="+mn-ea"/>
              </a:rPr>
              <a:t>  //</a:t>
            </a:r>
            <a:r>
              <a:rPr lang="zh-CN" altLang="en-US">
                <a:sym typeface="+mn-ea"/>
              </a:rPr>
              <a:t>携带暂存区和工作区的内容回退到指定提交处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git reset --mix HEAD^1 </a:t>
            </a:r>
            <a:r>
              <a:rPr lang="zh-CN" altLang="en-US">
                <a:sym typeface="+mn-ea"/>
              </a:rPr>
              <a:t>【</a:t>
            </a:r>
            <a:r>
              <a:rPr lang="en-US" altLang="zh-CN">
                <a:sym typeface="+mn-ea"/>
              </a:rPr>
              <a:t>commit id</a:t>
            </a:r>
            <a:r>
              <a:rPr lang="zh-CN" altLang="en-US">
                <a:sym typeface="+mn-ea"/>
              </a:rPr>
              <a:t>】</a:t>
            </a:r>
            <a:r>
              <a:rPr lang="en-US" altLang="zh-CN">
                <a:sym typeface="+mn-ea"/>
              </a:rPr>
              <a:t>  //</a:t>
            </a:r>
            <a:r>
              <a:rPr lang="zh-CN" altLang="en-US">
                <a:sym typeface="+mn-ea"/>
              </a:rPr>
              <a:t>默认模式 ，携带工作区舍弃暂存区回退到指定版本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git revert </a:t>
            </a:r>
            <a:r>
              <a:rPr lang="zh-CN" altLang="en-US">
                <a:sym typeface="+mn-ea"/>
              </a:rPr>
              <a:t>【</a:t>
            </a:r>
            <a:r>
              <a:rPr lang="en-US" altLang="zh-CN">
                <a:sym typeface="+mn-ea"/>
              </a:rPr>
              <a:t>commit id</a:t>
            </a:r>
            <a:r>
              <a:rPr lang="zh-CN" altLang="en-US">
                <a:sym typeface="+mn-ea"/>
              </a:rPr>
              <a:t>】 </a:t>
            </a:r>
            <a:r>
              <a:rPr lang="en-US" altLang="zh-CN">
                <a:sym typeface="+mn-ea"/>
              </a:rPr>
              <a:t>//</a:t>
            </a:r>
            <a:r>
              <a:rPr lang="zh-CN" altLang="en-US">
                <a:sym typeface="+mn-ea"/>
              </a:rPr>
              <a:t>版本虽回退但提交记录往前走  ，管理员在</a:t>
            </a:r>
            <a:r>
              <a:rPr lang="en-US" altLang="zh-CN">
                <a:sym typeface="+mn-ea"/>
              </a:rPr>
              <a:t>master</a:t>
            </a:r>
            <a:r>
              <a:rPr lang="zh-CN" altLang="en-US">
                <a:sym typeface="+mn-ea"/>
              </a:rPr>
              <a:t>上回退是推荐使用这个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git checkout </a:t>
            </a:r>
            <a:r>
              <a:rPr lang="zh-CN" altLang="en-US">
                <a:sym typeface="+mn-ea"/>
              </a:rPr>
              <a:t>【</a:t>
            </a:r>
            <a:r>
              <a:rPr lang="en-US" altLang="zh-CN">
                <a:sym typeface="+mn-ea"/>
              </a:rPr>
              <a:t>commit id</a:t>
            </a:r>
            <a:r>
              <a:rPr lang="zh-CN" altLang="en-US">
                <a:sym typeface="+mn-ea"/>
              </a:rPr>
              <a:t>】 </a:t>
            </a:r>
            <a:r>
              <a:rPr lang="en-US" altLang="zh-CN">
                <a:sym typeface="+mn-ea"/>
              </a:rPr>
              <a:t>//</a:t>
            </a:r>
            <a:r>
              <a:rPr lang="zh-CN" altLang="en-US">
                <a:sym typeface="+mn-ea"/>
              </a:rPr>
              <a:t>携带暂存区，舍弃工作区回退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git remote -v  //</a:t>
            </a:r>
            <a:r>
              <a:rPr lang="zh-CN" altLang="en-US">
                <a:sym typeface="+mn-ea"/>
              </a:rPr>
              <a:t>查看源的信息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git remote rm &lt;</a:t>
            </a:r>
            <a:r>
              <a:rPr lang="zh-CN" altLang="en-US">
                <a:sym typeface="+mn-ea"/>
              </a:rPr>
              <a:t>源名</a:t>
            </a:r>
            <a:r>
              <a:rPr lang="en-US" altLang="zh-CN">
                <a:sym typeface="+mn-ea"/>
              </a:rPr>
              <a:t>&gt;  //</a:t>
            </a:r>
            <a:r>
              <a:rPr lang="zh-CN" altLang="en-US">
                <a:sym typeface="+mn-ea"/>
              </a:rPr>
              <a:t>删除源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git tag -a  v1.3.1  -m 'app-release-v1.3.1'  [commit ID] //</a:t>
            </a:r>
            <a:r>
              <a:rPr lang="zh-CN" altLang="en-US">
                <a:sym typeface="+mn-ea"/>
              </a:rPr>
              <a:t>创建标签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 git tag -d v0.1.2 # 删除标签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git tag -l -n </a:t>
            </a:r>
            <a:r>
              <a:rPr lang="zh-CN" altLang="en-US">
                <a:sym typeface="+mn-ea"/>
              </a:rPr>
              <a:t>查看所有的</a:t>
            </a:r>
            <a:r>
              <a:rPr lang="en-US" altLang="zh-CN">
                <a:sym typeface="+mn-ea"/>
              </a:rPr>
              <a:t>tag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 git tag -l 'v1.4.2.*'  //</a:t>
            </a:r>
            <a:r>
              <a:rPr lang="zh-CN" altLang="en-US">
                <a:sym typeface="+mn-ea"/>
              </a:rPr>
              <a:t>查看标签   ，可以使用正则，若不加正则参数，默认显示所有</a:t>
            </a:r>
            <a:r>
              <a:rPr lang="en-US" altLang="zh-CN">
                <a:sym typeface="+mn-ea"/>
              </a:rPr>
              <a:t>tag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git show v1.3.1  //</a:t>
            </a:r>
            <a:r>
              <a:rPr lang="zh-CN" altLang="en-US">
                <a:sym typeface="+mn-ea"/>
              </a:rPr>
              <a:t>查看</a:t>
            </a:r>
            <a:r>
              <a:rPr lang="en-US" altLang="zh-CN">
                <a:sym typeface="+mn-ea"/>
              </a:rPr>
              <a:t>v1.3.1</a:t>
            </a:r>
            <a:r>
              <a:rPr lang="zh-CN" altLang="en-US">
                <a:sym typeface="+mn-ea"/>
              </a:rPr>
              <a:t>的详情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git push origin v0.1.2  </a:t>
            </a:r>
            <a:r>
              <a:rPr lang="en-US" altLang="zh-CN">
                <a:sym typeface="+mn-ea"/>
              </a:rPr>
              <a:t>//</a:t>
            </a:r>
            <a:r>
              <a:rPr lang="zh-CN" altLang="en-US">
                <a:sym typeface="+mn-ea"/>
              </a:rPr>
              <a:t> 将v0.1.2标签提交到git服务器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 git push origin –tags   </a:t>
            </a:r>
            <a:r>
              <a:rPr lang="en-US" altLang="zh-CN">
                <a:sym typeface="+mn-ea"/>
              </a:rPr>
              <a:t>//</a:t>
            </a:r>
            <a:r>
              <a:rPr lang="zh-CN" altLang="en-US">
                <a:sym typeface="+mn-ea"/>
              </a:rPr>
              <a:t>将本地所有标签一次性提交到git服务器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git blame -L 12,22 ActivityService.java  //</a:t>
            </a:r>
            <a:r>
              <a:rPr lang="zh-CN" altLang="en-US">
                <a:sym typeface="+mn-ea"/>
              </a:rPr>
              <a:t>查看某个文件的第</a:t>
            </a:r>
            <a:r>
              <a:rPr lang="en-US" altLang="zh-CN">
                <a:sym typeface="+mn-ea"/>
              </a:rPr>
              <a:t>12</a:t>
            </a:r>
            <a:r>
              <a:rPr lang="zh-CN" altLang="en-US">
                <a:sym typeface="+mn-ea"/>
              </a:rPr>
              <a:t>行到</a:t>
            </a:r>
            <a:r>
              <a:rPr lang="en-US" altLang="zh-CN">
                <a:sym typeface="+mn-ea"/>
              </a:rPr>
              <a:t>22</a:t>
            </a:r>
            <a:r>
              <a:rPr lang="zh-CN" altLang="en-US">
                <a:sym typeface="+mn-ea"/>
              </a:rPr>
              <a:t>行是谁写的，进行追责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git ls-files   -u</a:t>
            </a:r>
            <a:r>
              <a:rPr lang="zh-CN" altLang="en-US">
                <a:sym typeface="+mn-ea"/>
              </a:rPr>
              <a:t>显示冲突的文件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git diff </a:t>
            </a:r>
            <a:r>
              <a:rPr lang="zh-CN" altLang="en-US">
                <a:sym typeface="+mn-ea"/>
              </a:rPr>
              <a:t>对比工作区与暂存区文件的区别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git diff --cached </a:t>
            </a:r>
            <a:r>
              <a:rPr lang="zh-CN" altLang="en-US">
                <a:sym typeface="+mn-ea"/>
              </a:rPr>
              <a:t>对比暂存区与本地版本库文件的区别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F:\鹏\PPT总结内页\色彩\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开发人员常用命令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63270" y="1104265"/>
            <a:ext cx="10198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975" y="1287780"/>
            <a:ext cx="6333490" cy="3904615"/>
          </a:xfrm>
          <a:prstGeom prst="rect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F:\鹏\PPT总结内页\色彩\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开发人员常用命令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en-US" altLang="zh-CN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63270" y="1104265"/>
            <a:ext cx="10198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0270" y="1104265"/>
            <a:ext cx="1135761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git remote show origin  查看远程所有分支（包括本地没有及时更新的）</a:t>
            </a:r>
            <a:endParaRPr lang="zh-CN" altLang="en-US"/>
          </a:p>
          <a:p>
            <a:r>
              <a:rPr lang="en-US" altLang="zh-CN"/>
              <a:t>git remote prune origin </a:t>
            </a:r>
            <a:r>
              <a:rPr lang="zh-CN" altLang="en-US"/>
              <a:t>删除远程已经删除的分支</a:t>
            </a:r>
            <a:endParaRPr lang="zh-CN" altLang="en-US"/>
          </a:p>
          <a:p>
            <a:r>
              <a:rPr lang="en-US" altLang="zh-CN"/>
              <a:t>git fetch --all </a:t>
            </a:r>
            <a:r>
              <a:rPr lang="zh-CN" altLang="en-US"/>
              <a:t>拉取远程的所有最新信息</a:t>
            </a:r>
            <a:endParaRPr lang="zh-CN" altLang="en-US"/>
          </a:p>
          <a:p>
            <a:r>
              <a:rPr lang="en-US" altLang="zh-CN"/>
              <a:t>git cherry-pick commitId1 commitld2 </a:t>
            </a:r>
            <a:r>
              <a:rPr lang="zh-CN" altLang="en-US"/>
              <a:t>将某一次提交</a:t>
            </a:r>
            <a:r>
              <a:rPr lang="en-US" altLang="zh-CN"/>
              <a:t>merge</a:t>
            </a:r>
            <a:r>
              <a:rPr lang="zh-CN" altLang="en-US"/>
              <a:t>到此分支</a:t>
            </a:r>
            <a:r>
              <a:rPr lang="en-US" altLang="zh-CN"/>
              <a:t>(commit1 </a:t>
            </a:r>
            <a:r>
              <a:rPr lang="zh-CN" altLang="en-US"/>
              <a:t>早于</a:t>
            </a:r>
            <a:r>
              <a:rPr lang="en-US" altLang="zh-CN"/>
              <a:t>commit2)</a:t>
            </a:r>
            <a:endParaRPr lang="en-US" altLang="zh-CN"/>
          </a:p>
          <a:p>
            <a:r>
              <a:rPr lang="en-US" altLang="zh-CN"/>
              <a:t>git branch -m dev develop </a:t>
            </a:r>
            <a:r>
              <a:rPr lang="zh-CN" altLang="en-US"/>
              <a:t>将分支</a:t>
            </a:r>
            <a:r>
              <a:rPr lang="en-US" altLang="zh-CN"/>
              <a:t>dev</a:t>
            </a:r>
            <a:r>
              <a:rPr lang="zh-CN" altLang="en-US"/>
              <a:t>重命名为</a:t>
            </a:r>
            <a:r>
              <a:rPr lang="en-US" altLang="zh-CN"/>
              <a:t>develop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git rebase</a:t>
            </a:r>
            <a:r>
              <a:rPr lang="zh-CN" altLang="en-US"/>
              <a:t>使用技巧</a:t>
            </a:r>
            <a:endParaRPr lang="zh-CN" altLang="en-US"/>
          </a:p>
          <a:p>
            <a:r>
              <a:rPr lang="en-US" altLang="zh-CN"/>
              <a:t>git pull --rebase  </a:t>
            </a:r>
            <a:r>
              <a:rPr lang="zh-CN" altLang="en-US"/>
              <a:t>变基合并，如遇冲突，解决冲突后</a:t>
            </a:r>
            <a:r>
              <a:rPr lang="en-US" altLang="zh-CN"/>
              <a:t>git add ,</a:t>
            </a:r>
            <a:r>
              <a:rPr lang="zh-CN" altLang="en-US"/>
              <a:t>然后</a:t>
            </a:r>
            <a:r>
              <a:rPr lang="en-US" altLang="zh-CN"/>
              <a:t>git rebase --continue</a:t>
            </a:r>
            <a:endParaRPr lang="en-US" altLang="zh-CN"/>
          </a:p>
          <a:p>
            <a:r>
              <a:rPr lang="en-US" altLang="zh-CN"/>
              <a:t>git rebase --abort参数来终止rebase的行动，并且mywork分支会回到rebase开始前的状态</a:t>
            </a:r>
            <a:endParaRPr lang="en-US" altLang="zh-CN"/>
          </a:p>
          <a:p>
            <a:r>
              <a:rPr lang="en-US" altLang="zh-CN"/>
              <a:t>git -c diff.mnemonicprefix=false -c core.quotepath=false revert --no-edit  -m 1 commitId </a:t>
            </a:r>
            <a:r>
              <a:rPr lang="zh-CN" altLang="en-US"/>
              <a:t>撤销某次提交</a:t>
            </a:r>
            <a:endParaRPr lang="zh-CN" altLang="en-US"/>
          </a:p>
          <a:p>
            <a:r>
              <a:rPr lang="en-US" altLang="zh-CN"/>
              <a:t>git rebase -i commitId </a:t>
            </a:r>
            <a:r>
              <a:rPr lang="zh-CN" altLang="en-US"/>
              <a:t>解决不是合并时的撤销</a:t>
            </a:r>
            <a:endParaRPr lang="zh-CN" altLang="en-US"/>
          </a:p>
          <a:p>
            <a:r>
              <a:rPr lang="zh-CN" altLang="en-US"/>
              <a:t>git checkout --track origin/</a:t>
            </a:r>
            <a:r>
              <a:rPr lang="en-US" altLang="zh-CN"/>
              <a:t>develop  </a:t>
            </a:r>
            <a:r>
              <a:rPr lang="zh-CN" altLang="en-US"/>
              <a:t>等价于 </a:t>
            </a:r>
            <a:r>
              <a:rPr lang="en-US" altLang="zh-CN"/>
              <a:t>git checkout -b develop origin/develop </a:t>
            </a:r>
            <a:r>
              <a:rPr lang="zh-CN" altLang="en-US"/>
              <a:t>新建本地分支与远程分支绑定</a:t>
            </a:r>
            <a:endParaRPr lang="zh-CN" altLang="en-US"/>
          </a:p>
          <a:p>
            <a:r>
              <a:rPr lang="en-US" altLang="zh-CN"/>
              <a:t>git branch -u upstream/foo foo</a:t>
            </a:r>
            <a:endParaRPr lang="en-US" altLang="zh-CN"/>
          </a:p>
          <a:p>
            <a:r>
              <a:rPr lang="en-US" altLang="zh-CN"/>
              <a:t>git branch -u origin/feature/union  </a:t>
            </a:r>
            <a:r>
              <a:rPr lang="zh-CN" altLang="en-US"/>
              <a:t>【</a:t>
            </a:r>
            <a:r>
              <a:rPr lang="en-US" altLang="zh-CN"/>
              <a:t>feature/union</a:t>
            </a:r>
            <a:r>
              <a:rPr lang="zh-CN" altLang="en-US"/>
              <a:t>】 将</a:t>
            </a:r>
            <a:r>
              <a:rPr lang="en-US" altLang="zh-CN"/>
              <a:t>feature/union</a:t>
            </a:r>
            <a:r>
              <a:rPr lang="zh-CN" altLang="en-US"/>
              <a:t>与</a:t>
            </a:r>
            <a:r>
              <a:rPr lang="en-US" altLang="zh-CN"/>
              <a:t>origin/feature/union</a:t>
            </a:r>
            <a:r>
              <a:rPr lang="zh-CN" altLang="en-US"/>
              <a:t>建立联系</a:t>
            </a:r>
            <a:endParaRPr lang="zh-CN" altLang="en-US"/>
          </a:p>
          <a:p>
            <a:r>
              <a:rPr lang="zh-CN" altLang="en-US"/>
              <a:t>git push origin -d BranchName 删除远程分支</a:t>
            </a:r>
            <a:endParaRPr lang="zh-CN" altLang="en-US"/>
          </a:p>
          <a:p>
            <a:r>
              <a:rPr lang="en-US" altLang="zh-CN"/>
              <a:t>git merge --squash develop </a:t>
            </a:r>
            <a:r>
              <a:rPr lang="zh-CN" altLang="en-US"/>
              <a:t>将要合并的分支的所有提交变为一次提交记录</a:t>
            </a:r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F:\鹏\PPT总结内页\色彩\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开发人员常用命令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en-US" altLang="zh-CN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63270" y="1104265"/>
            <a:ext cx="10198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0270" y="1104265"/>
            <a:ext cx="113576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git config --global http.sslVerify false 忽略</a:t>
            </a:r>
            <a:r>
              <a:rPr lang="en-US" altLang="zh-CN"/>
              <a:t>ssl</a:t>
            </a:r>
            <a:r>
              <a:rPr lang="zh-CN" altLang="en-US"/>
              <a:t>证书不合法</a:t>
            </a:r>
            <a:endParaRPr lang="en-US" altLang="zh-CN"/>
          </a:p>
          <a:p>
            <a:r>
              <a:rPr lang="en-US" altLang="zh-CN"/>
              <a:t>git config --global credential.helper store  </a:t>
            </a:r>
            <a:r>
              <a:rPr lang="zh-CN" altLang="en-US"/>
              <a:t>存储用户名密码</a:t>
            </a:r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" y="0"/>
            <a:ext cx="11953660" cy="6496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" y="3888177"/>
            <a:ext cx="10061472" cy="25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80287"/>
            <a:ext cx="12025907" cy="179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" y="-14673"/>
            <a:ext cx="3835678" cy="1886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8275" y="1"/>
            <a:ext cx="4415622" cy="3334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1861" y="-273"/>
            <a:ext cx="3082036" cy="3344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" name="TextBox 28"/>
          <p:cNvSpPr txBox="1"/>
          <p:nvPr/>
        </p:nvSpPr>
        <p:spPr>
          <a:xfrm>
            <a:off x="3843301" y="397908"/>
            <a:ext cx="4222056" cy="825899"/>
          </a:xfrm>
          <a:prstGeom prst="rect">
            <a:avLst/>
          </a:prstGeom>
          <a:noFill/>
        </p:spPr>
        <p:txBody>
          <a:bodyPr wrap="none" lIns="86393" tIns="43196" rIns="86393" bIns="43196" rtlCol="0">
            <a:spAutoFit/>
          </a:bodyPr>
          <a:lstStyle/>
          <a:p>
            <a:pPr defTabSz="839470">
              <a:defRPr/>
            </a:pPr>
            <a:r>
              <a:rPr lang="zh-CN" altLang="en-US" sz="4800" b="1" kern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en-US" altLang="zh-CN" sz="4800" kern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/contents</a:t>
            </a:r>
            <a:endParaRPr lang="zh-CN" altLang="en-US" sz="4800" kern="0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Freeform 2"/>
          <p:cNvSpPr/>
          <p:nvPr/>
        </p:nvSpPr>
        <p:spPr>
          <a:xfrm>
            <a:off x="823534" y="2161726"/>
            <a:ext cx="1616592" cy="143839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chemeClr val="accent3">
              <a:alpha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520065" tIns="384048" rIns="520065" bIns="384048" numCol="1" spcCol="1600" anchor="ctr" anchorCtr="0">
            <a:noAutofit/>
          </a:bodyPr>
          <a:lstStyle/>
          <a:p>
            <a:pPr algn="ctr" defTabSz="36404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8200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Freeform 4"/>
          <p:cNvSpPr/>
          <p:nvPr/>
        </p:nvSpPr>
        <p:spPr>
          <a:xfrm>
            <a:off x="2927174" y="2161726"/>
            <a:ext cx="1616592" cy="143839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chemeClr val="accent3">
              <a:alpha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520065" tIns="384048" rIns="520065" bIns="384048" numCol="1" spcCol="1600" anchor="ctr" anchorCtr="0">
            <a:noAutofit/>
          </a:bodyPr>
          <a:lstStyle/>
          <a:p>
            <a:pPr algn="ctr" defTabSz="36404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8200" ker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Freeform 5"/>
          <p:cNvSpPr/>
          <p:nvPr/>
        </p:nvSpPr>
        <p:spPr>
          <a:xfrm>
            <a:off x="5006146" y="2161726"/>
            <a:ext cx="1616592" cy="143839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chemeClr val="accent3">
              <a:alpha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520065" tIns="384048" rIns="520065" bIns="384048" numCol="1" spcCol="1600" anchor="ctr" anchorCtr="0">
            <a:noAutofit/>
          </a:bodyPr>
          <a:lstStyle/>
          <a:p>
            <a:pPr algn="ctr" defTabSz="36404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8200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Freeform 7"/>
          <p:cNvSpPr/>
          <p:nvPr/>
        </p:nvSpPr>
        <p:spPr>
          <a:xfrm>
            <a:off x="7114870" y="2161726"/>
            <a:ext cx="1616592" cy="143839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chemeClr val="accent3">
              <a:alpha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520065" tIns="384048" rIns="520065" bIns="384048" numCol="1" spcCol="1600" anchor="ctr" anchorCtr="0">
            <a:noAutofit/>
          </a:bodyPr>
          <a:lstStyle/>
          <a:p>
            <a:pPr algn="ctr" defTabSz="36404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8200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Freeform 7"/>
          <p:cNvSpPr/>
          <p:nvPr/>
        </p:nvSpPr>
        <p:spPr>
          <a:xfrm>
            <a:off x="9287325" y="2159937"/>
            <a:ext cx="1616592" cy="143839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chemeClr val="accent3">
              <a:alpha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520065" tIns="384048" rIns="520065" bIns="384048" numCol="1" spcCol="1600" anchor="ctr" anchorCtr="0">
            <a:noAutofit/>
          </a:bodyPr>
          <a:lstStyle/>
          <a:p>
            <a:pPr algn="ctr" defTabSz="36404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8200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Subtitle 9"/>
          <p:cNvSpPr txBox="1"/>
          <p:nvPr/>
        </p:nvSpPr>
        <p:spPr>
          <a:xfrm>
            <a:off x="785317" y="3843791"/>
            <a:ext cx="1701911" cy="378460"/>
          </a:xfrm>
          <a:prstGeom prst="rect">
            <a:avLst/>
          </a:prstGeom>
        </p:spPr>
        <p:txBody>
          <a:bodyPr vert="horz" wrap="square" lIns="102742" tIns="51371" rIns="102742" bIns="51371" rtlCol="0">
            <a:spAutoFit/>
          </a:bodyPr>
          <a:lstStyle>
            <a:defPPr>
              <a:defRPr lang="zh-CN"/>
            </a:defPPr>
            <a:lvl1pPr indent="0" algn="r" defTabSz="1087120">
              <a:lnSpc>
                <a:spcPct val="100000"/>
              </a:lnSpc>
              <a:spcBef>
                <a:spcPct val="20000"/>
              </a:spcBef>
              <a:buFont typeface="Arial" panose="020B0604020202020204"/>
              <a:buNone/>
              <a:defRPr sz="2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487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4975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75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462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238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69950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>
              <a:defRPr/>
            </a:pPr>
            <a:r>
              <a:rPr lang="en-US" altLang="zh-CN" sz="1800" b="1" kern="0" dirty="0">
                <a:solidFill>
                  <a:srgbClr val="FFFFFF"/>
                </a:solidFill>
              </a:rPr>
              <a:t>git</a:t>
            </a:r>
            <a:r>
              <a:rPr lang="zh-CN" altLang="en-US" sz="1800" b="1" kern="0" dirty="0">
                <a:solidFill>
                  <a:srgbClr val="FFFFFF"/>
                </a:solidFill>
              </a:rPr>
              <a:t>介绍与安装</a:t>
            </a:r>
            <a:endParaRPr lang="zh-CN" altLang="en-US" sz="1800" b="1" kern="0" dirty="0">
              <a:solidFill>
                <a:srgbClr val="FFFFFF"/>
              </a:solidFill>
            </a:endParaRPr>
          </a:p>
        </p:txBody>
      </p:sp>
      <p:sp>
        <p:nvSpPr>
          <p:cNvPr id="37" name="Subtitle 9"/>
          <p:cNvSpPr txBox="1"/>
          <p:nvPr/>
        </p:nvSpPr>
        <p:spPr>
          <a:xfrm>
            <a:off x="2657417" y="3868413"/>
            <a:ext cx="2025575" cy="378460"/>
          </a:xfrm>
          <a:prstGeom prst="rect">
            <a:avLst/>
          </a:prstGeom>
        </p:spPr>
        <p:txBody>
          <a:bodyPr vert="horz" wrap="square" lIns="102742" tIns="51371" rIns="102742" bIns="51371" rtlCol="0">
            <a:spAutoFit/>
          </a:bodyPr>
          <a:lstStyle>
            <a:defPPr>
              <a:defRPr lang="zh-CN"/>
            </a:defPPr>
            <a:lvl1pPr indent="0" algn="r" defTabSz="1087120">
              <a:lnSpc>
                <a:spcPct val="100000"/>
              </a:lnSpc>
              <a:spcBef>
                <a:spcPct val="20000"/>
              </a:spcBef>
              <a:buFont typeface="Arial" panose="020B0604020202020204"/>
              <a:buNone/>
              <a:defRPr sz="2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487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4975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75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462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238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69950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>
              <a:defRPr/>
            </a:pPr>
            <a:r>
              <a:rPr lang="en-US" altLang="zh-CN" sz="18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18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客户端选择</a:t>
            </a:r>
            <a:endParaRPr lang="zh-CN" altLang="en-US" sz="1800" b="1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Subtitle 9"/>
          <p:cNvSpPr txBox="1"/>
          <p:nvPr/>
        </p:nvSpPr>
        <p:spPr>
          <a:xfrm>
            <a:off x="4969337" y="3893036"/>
            <a:ext cx="1701911" cy="655320"/>
          </a:xfrm>
          <a:prstGeom prst="rect">
            <a:avLst/>
          </a:prstGeom>
        </p:spPr>
        <p:txBody>
          <a:bodyPr vert="horz" wrap="square" lIns="102742" tIns="51371" rIns="102742" bIns="51371" rtlCol="0">
            <a:spAutoFit/>
          </a:bodyPr>
          <a:lstStyle>
            <a:defPPr>
              <a:defRPr lang="zh-CN"/>
            </a:defPPr>
            <a:lvl1pPr indent="0" algn="r" defTabSz="1087120">
              <a:lnSpc>
                <a:spcPct val="100000"/>
              </a:lnSpc>
              <a:spcBef>
                <a:spcPct val="20000"/>
              </a:spcBef>
              <a:buFont typeface="Arial" panose="020B0604020202020204"/>
              <a:buNone/>
              <a:defRPr sz="2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487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4975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75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462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238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69950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</a:rPr>
              <a:t>git</a:t>
            </a:r>
            <a:r>
              <a:rPr lang="zh-CN" altLang="en-US" sz="1800" b="1" dirty="0">
                <a:solidFill>
                  <a:srgbClr val="FFFFFF"/>
                </a:solidFill>
                <a:latin typeface="微软雅黑" panose="020B0503020204020204" pitchFamily="34" charset="-122"/>
              </a:rPr>
              <a:t>管理人员操作</a:t>
            </a:r>
            <a:endParaRPr lang="zh-CN" altLang="en-US" sz="1800" b="1" dirty="0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41" name="Subtitle 9"/>
          <p:cNvSpPr txBox="1"/>
          <p:nvPr/>
        </p:nvSpPr>
        <p:spPr>
          <a:xfrm>
            <a:off x="7069813" y="3893036"/>
            <a:ext cx="1701911" cy="655320"/>
          </a:xfrm>
          <a:prstGeom prst="rect">
            <a:avLst/>
          </a:prstGeom>
        </p:spPr>
        <p:txBody>
          <a:bodyPr vert="horz" wrap="square" lIns="102742" tIns="51371" rIns="102742" bIns="51371" rtlCol="0">
            <a:spAutoFit/>
          </a:bodyPr>
          <a:lstStyle>
            <a:defPPr>
              <a:defRPr lang="zh-CN"/>
            </a:defPPr>
            <a:lvl1pPr indent="0" algn="r" defTabSz="1087120">
              <a:lnSpc>
                <a:spcPct val="100000"/>
              </a:lnSpc>
              <a:spcBef>
                <a:spcPct val="20000"/>
              </a:spcBef>
              <a:buFont typeface="Arial" panose="020B0604020202020204"/>
              <a:buNone/>
              <a:defRPr sz="2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487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4975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75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462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238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69950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普通开发操作</a:t>
            </a:r>
            <a:endParaRPr lang="zh-CN" altLang="en-US" sz="1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Subtitle 9"/>
          <p:cNvSpPr txBox="1"/>
          <p:nvPr/>
        </p:nvSpPr>
        <p:spPr>
          <a:xfrm>
            <a:off x="9173435" y="3893036"/>
            <a:ext cx="1701911" cy="378460"/>
          </a:xfrm>
          <a:prstGeom prst="rect">
            <a:avLst/>
          </a:prstGeom>
        </p:spPr>
        <p:txBody>
          <a:bodyPr vert="horz" wrap="square" lIns="102742" tIns="51371" rIns="102742" bIns="51371" rtlCol="0">
            <a:spAutoFit/>
          </a:bodyPr>
          <a:lstStyle>
            <a:defPPr>
              <a:defRPr lang="zh-CN"/>
            </a:defPPr>
            <a:lvl1pPr indent="0" algn="r" defTabSz="1087120">
              <a:lnSpc>
                <a:spcPct val="100000"/>
              </a:lnSpc>
              <a:spcBef>
                <a:spcPct val="20000"/>
              </a:spcBef>
              <a:buFont typeface="Arial" panose="020B0604020202020204"/>
              <a:buNone/>
              <a:defRPr sz="2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487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4975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75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462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238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69950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lang="zh-CN" altLang="en-US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经验分享</a:t>
            </a:r>
            <a:endParaRPr lang="zh-CN" altLang="en-US" sz="1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34261" y="2521746"/>
            <a:ext cx="70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176655"/>
            <a:r>
              <a:rPr lang="en-US" altLang="zh-CN" sz="3600" dirty="0" smtClean="0">
                <a:solidFill>
                  <a:srgbClr val="FFFFFF"/>
                </a:solidFill>
                <a:latin typeface="Impact" panose="020B0806030902050204" pitchFamily="34" charset="0"/>
                <a:ea typeface="方正兰亭黑简体" panose="02000000000000000000" pitchFamily="2" charset="-122"/>
              </a:rPr>
              <a:t>01</a:t>
            </a:r>
            <a:endParaRPr lang="zh-CN" altLang="en-US" sz="3600" dirty="0">
              <a:solidFill>
                <a:srgbClr val="FFFFFF"/>
              </a:solidFill>
              <a:latin typeface="Impact" panose="020B080603090205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537901" y="2521746"/>
            <a:ext cx="70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176655"/>
            <a:r>
              <a:rPr lang="en-US" altLang="zh-CN" sz="3600" dirty="0" smtClean="0">
                <a:solidFill>
                  <a:srgbClr val="FFFFFF"/>
                </a:solidFill>
                <a:latin typeface="Impact" panose="020B0806030902050204" pitchFamily="34" charset="0"/>
                <a:ea typeface="方正兰亭黑简体" panose="02000000000000000000" pitchFamily="2" charset="-122"/>
              </a:rPr>
              <a:t>02</a:t>
            </a:r>
            <a:endParaRPr lang="zh-CN" altLang="en-US" sz="3600" dirty="0">
              <a:solidFill>
                <a:srgbClr val="FFFFFF"/>
              </a:solidFill>
              <a:latin typeface="Impact" panose="020B080603090205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584970" y="2521746"/>
            <a:ext cx="70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176655"/>
            <a:r>
              <a:rPr lang="en-US" altLang="zh-CN" sz="3600" dirty="0" smtClean="0">
                <a:solidFill>
                  <a:srgbClr val="FFFFFF"/>
                </a:solidFill>
                <a:latin typeface="Impact" panose="020B0806030902050204" pitchFamily="34" charset="0"/>
                <a:ea typeface="方正兰亭黑简体" panose="02000000000000000000" pitchFamily="2" charset="-122"/>
              </a:rPr>
              <a:t>03</a:t>
            </a:r>
            <a:endParaRPr lang="zh-CN" altLang="en-US" sz="3600" dirty="0">
              <a:solidFill>
                <a:srgbClr val="FFFFFF"/>
              </a:solidFill>
              <a:latin typeface="Impact" panose="020B080603090205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737486" y="2521746"/>
            <a:ext cx="70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176655"/>
            <a:r>
              <a:rPr lang="en-US" altLang="zh-CN" sz="3600" dirty="0" smtClean="0">
                <a:solidFill>
                  <a:srgbClr val="FFFFFF"/>
                </a:solidFill>
                <a:latin typeface="Impact" panose="020B0806030902050204" pitchFamily="34" charset="0"/>
                <a:ea typeface="方正兰亭黑简体" panose="02000000000000000000" pitchFamily="2" charset="-122"/>
              </a:rPr>
              <a:t>04</a:t>
            </a:r>
            <a:endParaRPr lang="zh-CN" altLang="en-US" sz="3600" dirty="0">
              <a:solidFill>
                <a:srgbClr val="FFFFFF"/>
              </a:solidFill>
              <a:latin typeface="Impact" panose="020B080603090205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898052" y="2521746"/>
            <a:ext cx="701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176655"/>
            <a:r>
              <a:rPr lang="en-US" altLang="zh-CN" sz="3600" dirty="0" smtClean="0">
                <a:solidFill>
                  <a:srgbClr val="FFFFFF"/>
                </a:solidFill>
                <a:latin typeface="Impact" panose="020B0806030902050204" pitchFamily="34" charset="0"/>
                <a:ea typeface="方正兰亭黑简体" panose="02000000000000000000" pitchFamily="2" charset="-122"/>
              </a:rPr>
              <a:t>05</a:t>
            </a:r>
            <a:endParaRPr lang="zh-CN" altLang="en-US" sz="3600" dirty="0">
              <a:solidFill>
                <a:srgbClr val="FFFFFF"/>
              </a:solidFill>
              <a:latin typeface="Impact" panose="020B0806030902050204" pitchFamily="34" charset="0"/>
              <a:ea typeface="方正兰亭黑简体" panose="02000000000000000000" pitchFamily="2" charset="-122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3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9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7" grpId="0"/>
      <p:bldP spid="39" grpId="0"/>
      <p:bldP spid="41" grpId="0"/>
      <p:bldP spid="43" grpId="0"/>
      <p:bldP spid="45" grpId="0"/>
      <p:bldP spid="46" grpId="0"/>
      <p:bldP spid="47" grpId="0"/>
      <p:bldP spid="48" grpId="0"/>
      <p:bldP spid="4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鹏\PPT总结内页\色彩\紫色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195372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ubtitle 9"/>
          <p:cNvSpPr txBox="1"/>
          <p:nvPr/>
        </p:nvSpPr>
        <p:spPr>
          <a:xfrm>
            <a:off x="4140812" y="4362658"/>
            <a:ext cx="3888540" cy="655320"/>
          </a:xfrm>
          <a:prstGeom prst="rect">
            <a:avLst/>
          </a:prstGeom>
        </p:spPr>
        <p:txBody>
          <a:bodyPr vert="horz" wrap="square" lIns="102742" tIns="51371" rIns="102742" bIns="51371" rtlCol="0">
            <a:spAutoFit/>
          </a:bodyPr>
          <a:lstStyle>
            <a:defPPr>
              <a:defRPr lang="zh-CN"/>
            </a:defPPr>
            <a:lvl1pPr indent="0" algn="r" defTabSz="1087120">
              <a:lnSpc>
                <a:spcPct val="100000"/>
              </a:lnSpc>
              <a:spcBef>
                <a:spcPct val="20000"/>
              </a:spcBef>
              <a:buFont typeface="Arial" panose="020B0604020202020204"/>
              <a:buNone/>
              <a:defRPr sz="2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487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4975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75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462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238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69950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经验分享</a:t>
            </a:r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84707" y="4938722"/>
            <a:ext cx="54007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176655"/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share</a:t>
            </a:r>
            <a:endParaRPr lang="en-US" altLang="zh-CN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等腰三角形 40"/>
          <p:cNvSpPr/>
          <p:nvPr/>
        </p:nvSpPr>
        <p:spPr>
          <a:xfrm rot="5400000">
            <a:off x="-183868" y="2342916"/>
            <a:ext cx="2610160" cy="2250130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2" name="等腰三角形 41"/>
          <p:cNvSpPr/>
          <p:nvPr/>
        </p:nvSpPr>
        <p:spPr>
          <a:xfrm rot="5400000">
            <a:off x="-96780" y="4865987"/>
            <a:ext cx="1347426" cy="1161573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5" name="等腰三角形 44"/>
          <p:cNvSpPr/>
          <p:nvPr/>
        </p:nvSpPr>
        <p:spPr>
          <a:xfrm rot="5400000">
            <a:off x="-102744" y="775867"/>
            <a:ext cx="1489778" cy="1284290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6" name="等腰三角形 45"/>
          <p:cNvSpPr/>
          <p:nvPr/>
        </p:nvSpPr>
        <p:spPr>
          <a:xfrm rot="5400000">
            <a:off x="-102506" y="1520758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7" name="等腰三角形 46"/>
          <p:cNvSpPr/>
          <p:nvPr/>
        </p:nvSpPr>
        <p:spPr>
          <a:xfrm rot="5400000">
            <a:off x="-102506" y="4085363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8" name="等腰三角形 47"/>
          <p:cNvSpPr/>
          <p:nvPr/>
        </p:nvSpPr>
        <p:spPr>
          <a:xfrm rot="5400000">
            <a:off x="-102506" y="5089362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9" name="等腰三角形 48"/>
          <p:cNvSpPr/>
          <p:nvPr/>
        </p:nvSpPr>
        <p:spPr>
          <a:xfrm rot="16200000" flipH="1">
            <a:off x="9522347" y="179171"/>
            <a:ext cx="2597932" cy="2239590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0" name="等腰三角形 49"/>
          <p:cNvSpPr/>
          <p:nvPr/>
        </p:nvSpPr>
        <p:spPr>
          <a:xfrm rot="16200000" flipH="1">
            <a:off x="10658555" y="2700065"/>
            <a:ext cx="1377558" cy="1187549"/>
          </a:xfrm>
          <a:prstGeom prst="triangl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1" name="等腰三角形 50"/>
          <p:cNvSpPr/>
          <p:nvPr/>
        </p:nvSpPr>
        <p:spPr>
          <a:xfrm rot="16200000" flipH="1">
            <a:off x="10712153" y="5271156"/>
            <a:ext cx="1298965" cy="1119796"/>
          </a:xfrm>
          <a:prstGeom prst="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2" name="等腰三角形 51"/>
          <p:cNvSpPr/>
          <p:nvPr/>
        </p:nvSpPr>
        <p:spPr>
          <a:xfrm rot="16200000" flipH="1">
            <a:off x="10534500" y="2069083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3" name="等腰三角形 52"/>
          <p:cNvSpPr/>
          <p:nvPr/>
        </p:nvSpPr>
        <p:spPr>
          <a:xfrm rot="16200000" flipH="1">
            <a:off x="10534500" y="3570725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4" name="等腰三角形 53"/>
          <p:cNvSpPr/>
          <p:nvPr/>
        </p:nvSpPr>
        <p:spPr>
          <a:xfrm rot="16200000" flipH="1">
            <a:off x="10534500" y="4574724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5" name="等腰三角形 54"/>
          <p:cNvSpPr/>
          <p:nvPr/>
        </p:nvSpPr>
        <p:spPr>
          <a:xfrm rot="5400000">
            <a:off x="2312654" y="2486696"/>
            <a:ext cx="520921" cy="449070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6" name="等腰三角形 55"/>
          <p:cNvSpPr/>
          <p:nvPr/>
        </p:nvSpPr>
        <p:spPr>
          <a:xfrm rot="5400000">
            <a:off x="1745835" y="724496"/>
            <a:ext cx="744888" cy="642145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7" name="等腰三角形 56"/>
          <p:cNvSpPr/>
          <p:nvPr/>
        </p:nvSpPr>
        <p:spPr>
          <a:xfrm rot="5400000">
            <a:off x="1624302" y="5764606"/>
            <a:ext cx="479922" cy="413724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8" name="等腰三角形 57"/>
          <p:cNvSpPr/>
          <p:nvPr/>
        </p:nvSpPr>
        <p:spPr>
          <a:xfrm rot="16200000" flipH="1">
            <a:off x="9812011" y="1895706"/>
            <a:ext cx="596180" cy="513947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59" name="等腰三角形 58"/>
          <p:cNvSpPr/>
          <p:nvPr/>
        </p:nvSpPr>
        <p:spPr>
          <a:xfrm rot="16200000">
            <a:off x="10203457" y="4559249"/>
            <a:ext cx="333221" cy="287259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756320" y="1248209"/>
            <a:ext cx="2657525" cy="3000018"/>
            <a:chOff x="4781991" y="1248209"/>
            <a:chExt cx="2657525" cy="3000018"/>
          </a:xfrm>
        </p:grpSpPr>
        <p:sp>
          <p:nvSpPr>
            <p:cNvPr id="9" name="等腰三角形 8"/>
            <p:cNvSpPr/>
            <p:nvPr/>
          </p:nvSpPr>
          <p:spPr>
            <a:xfrm rot="10800000">
              <a:off x="4781991" y="3498182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0" name="等腰三角形 9"/>
            <p:cNvSpPr/>
            <p:nvPr/>
          </p:nvSpPr>
          <p:spPr>
            <a:xfrm>
              <a:off x="4781992" y="1248210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7200000">
              <a:off x="6629467" y="1429593"/>
              <a:ext cx="870053" cy="750045"/>
            </a:xfrm>
            <a:prstGeom prst="triangl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4" name="等腰三角形 13"/>
            <p:cNvSpPr/>
            <p:nvPr/>
          </p:nvSpPr>
          <p:spPr>
            <a:xfrm flipH="1">
              <a:off x="6517461" y="2743492"/>
              <a:ext cx="870053" cy="750045"/>
            </a:xfrm>
            <a:prstGeom prst="triangl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10800000">
              <a:off x="4782093" y="1998257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8" name="等腰三角形 17"/>
            <p:cNvSpPr/>
            <p:nvPr/>
          </p:nvSpPr>
          <p:spPr>
            <a:xfrm>
              <a:off x="5652096" y="1248210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9" name="等腰三角形 18"/>
            <p:cNvSpPr/>
            <p:nvPr/>
          </p:nvSpPr>
          <p:spPr>
            <a:xfrm rot="10800000">
              <a:off x="6087148" y="1248211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0" name="等腰三角形 19"/>
            <p:cNvSpPr/>
            <p:nvPr/>
          </p:nvSpPr>
          <p:spPr>
            <a:xfrm>
              <a:off x="5217120" y="1998257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 rot="10800000" flipH="1">
              <a:off x="6087071" y="2743493"/>
              <a:ext cx="870053" cy="750045"/>
            </a:xfrm>
            <a:prstGeom prst="triangl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2" name="等腰三角形 21"/>
            <p:cNvSpPr/>
            <p:nvPr/>
          </p:nvSpPr>
          <p:spPr>
            <a:xfrm rot="10800000">
              <a:off x="5652147" y="3498182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flipH="1">
              <a:off x="5217120" y="3498182"/>
              <a:ext cx="870053" cy="750045"/>
            </a:xfrm>
            <a:prstGeom prst="triangl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flipH="1">
              <a:off x="6087070" y="3498181"/>
              <a:ext cx="870053" cy="750045"/>
            </a:xfrm>
            <a:prstGeom prst="triangl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800000">
              <a:off x="6522095" y="3498182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36" name="等腰三角形 35"/>
            <p:cNvSpPr/>
            <p:nvPr/>
          </p:nvSpPr>
          <p:spPr>
            <a:xfrm rot="10800000">
              <a:off x="5217120" y="1248209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0"/>
                            </p:stCondLst>
                            <p:childTnLst>
                              <p:par>
                                <p:cTn id="8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000"/>
                            </p:stCondLst>
                            <p:childTnLst>
                              <p:par>
                                <p:cTn id="10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2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6500"/>
                            </p:stCondLst>
                            <p:childTnLst>
                              <p:par>
                                <p:cTn id="11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41" grpId="0" animBg="1"/>
      <p:bldP spid="42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 descr="F:\鹏\PPT总结内页\色彩\紫色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195372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经验分享</a:t>
            </a:r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94410" y="1007745"/>
            <a:ext cx="996442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，远程服务至少两个分支。（</a:t>
            </a:r>
            <a:r>
              <a:rPr lang="en-US" altLang="zh-CN">
                <a:sym typeface="+mn-ea"/>
              </a:rPr>
              <a:t>master,develop </a:t>
            </a:r>
            <a:r>
              <a:rPr lang="zh-CN" altLang="en-US"/>
              <a:t>）。可能为了一些特殊需求增加特定分支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，本地最好是三个分支 （</a:t>
            </a:r>
            <a:r>
              <a:rPr lang="en-US" altLang="zh-CN"/>
              <a:t>master,develop,feature</a:t>
            </a:r>
            <a:r>
              <a:rPr lang="zh-CN" altLang="en-US"/>
              <a:t>）</a:t>
            </a:r>
            <a:r>
              <a:rPr lang="en-US" altLang="zh-CN"/>
              <a:t>,</a:t>
            </a:r>
            <a:r>
              <a:rPr lang="zh-CN" altLang="en-US"/>
              <a:t>开发相应的功能在相应的</a:t>
            </a:r>
            <a:r>
              <a:rPr lang="en-US" altLang="zh-CN"/>
              <a:t>feature</a:t>
            </a:r>
            <a:r>
              <a:rPr lang="zh-CN" altLang="en-US"/>
              <a:t>分支上开发，开发测试完之后，合并到本地</a:t>
            </a:r>
            <a:r>
              <a:rPr lang="en-US" altLang="zh-CN"/>
              <a:t>develop</a:t>
            </a:r>
            <a:r>
              <a:rPr lang="zh-CN" altLang="en-US"/>
              <a:t>分支，将本地</a:t>
            </a:r>
            <a:r>
              <a:rPr lang="en-US" altLang="zh-CN"/>
              <a:t>develop</a:t>
            </a:r>
            <a:r>
              <a:rPr lang="zh-CN" altLang="en-US"/>
              <a:t>推到远程</a:t>
            </a:r>
            <a:r>
              <a:rPr lang="en-US" altLang="zh-CN"/>
              <a:t>develop,</a:t>
            </a:r>
            <a:r>
              <a:rPr lang="zh-CN" altLang="en-US"/>
              <a:t>项目管理者发版本时，将远程的</a:t>
            </a:r>
            <a:r>
              <a:rPr lang="en-US" altLang="zh-CN"/>
              <a:t>devlop</a:t>
            </a:r>
            <a:r>
              <a:rPr lang="zh-CN" altLang="en-US"/>
              <a:t>合并到远程</a:t>
            </a:r>
            <a:r>
              <a:rPr lang="en-US" altLang="zh-CN"/>
              <a:t>master</a:t>
            </a:r>
            <a:r>
              <a:rPr lang="zh-CN" altLang="en-US"/>
              <a:t>分支，并给当前提交打个</a:t>
            </a:r>
            <a:r>
              <a:rPr lang="en-US" altLang="zh-CN"/>
              <a:t>tag</a:t>
            </a:r>
            <a:r>
              <a:rPr lang="zh-CN" altLang="en-US"/>
              <a:t>版本号</a:t>
            </a:r>
            <a:r>
              <a:rPr lang="en-US" altLang="zh-CN"/>
              <a:t>(</a:t>
            </a:r>
            <a:r>
              <a:rPr lang="zh-CN" altLang="en-US"/>
              <a:t>其实我之前用的都是两个分支</a:t>
            </a:r>
            <a:r>
              <a:rPr lang="en-US" altLang="zh-CN"/>
              <a:t>)</a:t>
            </a:r>
            <a:endParaRPr lang="en-US" altLang="zh-CN"/>
          </a:p>
          <a:p>
            <a:r>
              <a:rPr lang="en-US" altLang="zh-CN"/>
              <a:t>3</a:t>
            </a:r>
            <a:r>
              <a:rPr lang="zh-CN" altLang="en-US"/>
              <a:t>，解决冲突，几乎所有的版本控制系统都存在合并冲突，解决冲突就是删除相关内容</a:t>
            </a:r>
            <a:endParaRPr lang="zh-CN" altLang="en-US"/>
          </a:p>
          <a:p>
            <a:r>
              <a:rPr lang="en-US" altLang="zh-CN"/>
              <a:t>head&lt;&lt;&lt;&lt;</a:t>
            </a:r>
            <a:endParaRPr lang="en-US" altLang="zh-CN"/>
          </a:p>
          <a:p>
            <a:r>
              <a:rPr lang="en-US" altLang="zh-CN"/>
              <a:t>	A.name = “c”   </a:t>
            </a:r>
            <a:endParaRPr lang="en-US" altLang="zh-CN"/>
          </a:p>
          <a:p>
            <a:r>
              <a:rPr lang="en-US" altLang="zh-CN"/>
              <a:t>=====       </a:t>
            </a:r>
            <a:endParaRPr lang="en-US" altLang="zh-CN"/>
          </a:p>
          <a:p>
            <a:r>
              <a:rPr lang="en-US" altLang="zh-CN"/>
              <a:t>	B.name = “c”</a:t>
            </a:r>
            <a:endParaRPr lang="en-US" altLang="zh-CN"/>
          </a:p>
          <a:p>
            <a:r>
              <a:rPr lang="en-US" altLang="zh-CN"/>
              <a:t>&gt;&gt;&gt;&gt;&gt;develop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带有</a:t>
            </a:r>
            <a:r>
              <a:rPr lang="en-US" altLang="zh-CN"/>
              <a:t>head</a:t>
            </a:r>
            <a:r>
              <a:rPr lang="zh-CN" altLang="en-US"/>
              <a:t>的是你本地的，</a:t>
            </a:r>
            <a:r>
              <a:rPr lang="en-US" altLang="zh-CN"/>
              <a:t>===</a:t>
            </a:r>
            <a:r>
              <a:rPr lang="zh-CN" altLang="en-US"/>
              <a:t>后面是远程的   ，这时候就要看看你们想要的正确结果是什么，然后删除另一个，发生冲突了可以使用</a:t>
            </a:r>
            <a:r>
              <a:rPr lang="en-US" altLang="zh-CN">
                <a:sym typeface="+mn-ea"/>
              </a:rPr>
              <a:t>git ls-files -u</a:t>
            </a:r>
            <a:r>
              <a:rPr lang="zh-CN" altLang="en-US">
                <a:sym typeface="+mn-ea"/>
              </a:rPr>
              <a:t>显示冲突的文件一个一个的改</a:t>
            </a:r>
            <a:r>
              <a:rPr lang="en-US" altLang="zh-CN">
                <a:sym typeface="+mn-ea"/>
              </a:rPr>
              <a:t>,</a:t>
            </a:r>
            <a:r>
              <a:rPr lang="zh-CN" altLang="en-US">
                <a:sym typeface="+mn-ea"/>
              </a:rPr>
              <a:t>再</a:t>
            </a:r>
            <a:r>
              <a:rPr lang="en-US" altLang="zh-CN">
                <a:sym typeface="+mn-ea"/>
              </a:rPr>
              <a:t>commit</a:t>
            </a:r>
            <a:r>
              <a:rPr lang="zh-CN" altLang="en-US">
                <a:sym typeface="+mn-ea"/>
              </a:rPr>
              <a:t>提交解除冲突</a:t>
            </a:r>
            <a:endParaRPr lang="zh-CN" altLang="en-US">
              <a:sym typeface="+mn-ea"/>
            </a:endParaRPr>
          </a:p>
          <a:p>
            <a:r>
              <a:rPr lang="en-US" altLang="zh-CN"/>
              <a:t>4</a:t>
            </a:r>
            <a:r>
              <a:rPr lang="zh-CN" altLang="en-US"/>
              <a:t>，本地</a:t>
            </a:r>
            <a:r>
              <a:rPr lang="en-US" altLang="zh-CN"/>
              <a:t>push</a:t>
            </a:r>
            <a:r>
              <a:rPr lang="zh-CN" altLang="en-US"/>
              <a:t>前，都</a:t>
            </a:r>
            <a:r>
              <a:rPr lang="en-US" altLang="zh-CN"/>
              <a:t>pull</a:t>
            </a:r>
            <a:r>
              <a:rPr lang="zh-CN" altLang="en-US"/>
              <a:t>一下，避免使用</a:t>
            </a:r>
            <a:r>
              <a:rPr lang="en-US" altLang="zh-CN"/>
              <a:t>push  -f </a:t>
            </a:r>
            <a:r>
              <a:rPr lang="zh-CN" altLang="en-US"/>
              <a:t>强推以免覆盖其他同志的提交</a:t>
            </a:r>
            <a:endParaRPr lang="zh-CN" altLang="en-US"/>
          </a:p>
          <a:p>
            <a:r>
              <a:rPr lang="en-US" altLang="zh-CN"/>
              <a:t>5</a:t>
            </a:r>
            <a:r>
              <a:rPr lang="zh-CN" altLang="en-US"/>
              <a:t>，项目分工模块化，每人负责不同的模块减少合并代码产生的冲突</a:t>
            </a:r>
            <a:endParaRPr lang="zh-CN" altLang="en-US"/>
          </a:p>
          <a:p>
            <a:r>
              <a:rPr lang="en-US" altLang="zh-CN"/>
              <a:t>6</a:t>
            </a:r>
            <a:r>
              <a:rPr lang="zh-CN" altLang="en-US"/>
              <a:t>，代码</a:t>
            </a:r>
            <a:r>
              <a:rPr lang="en-US" altLang="zh-CN"/>
              <a:t>review</a:t>
            </a:r>
            <a:r>
              <a:rPr lang="zh-CN" altLang="en-US"/>
              <a:t>之前大家都把代码提交到远程，项目管理者携带拉取最新代码的笔记本去会议室</a:t>
            </a:r>
            <a:r>
              <a:rPr lang="en-US" altLang="zh-CN"/>
              <a:t>review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 descr="F:\鹏\PPT总结内页\色彩\紫色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195372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经验分享</a:t>
            </a:r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94410" y="1007745"/>
            <a:ext cx="996442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git pull --rebase 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git merge --no-ff </a:t>
            </a:r>
            <a:endParaRPr lang="en-US" altLang="zh-CN"/>
          </a:p>
          <a:p>
            <a:r>
              <a:rPr lang="en-US" altLang="zh-CN"/>
              <a:t>3</a:t>
            </a:r>
            <a:r>
              <a:rPr lang="zh-CN" altLang="en-US"/>
              <a:t>，</a:t>
            </a:r>
            <a:r>
              <a:rPr lang="en-US" altLang="zh-CN"/>
              <a:t>git rebase --squash</a:t>
            </a:r>
            <a:endParaRPr lang="en-US" altLang="zh-CN"/>
          </a:p>
          <a:p>
            <a:r>
              <a:rPr lang="en-US" altLang="zh-CN"/>
              <a:t>4</a:t>
            </a:r>
            <a:r>
              <a:rPr lang="zh-CN" altLang="en-US"/>
              <a:t>，</a:t>
            </a:r>
            <a:r>
              <a:rPr lang="en-US" altLang="zh-CN"/>
              <a:t>git revert  -i  (</a:t>
            </a:r>
            <a:r>
              <a:rPr lang="en-US" altLang="zh-CN">
                <a:sym typeface="+mn-ea"/>
              </a:rPr>
              <a:t>pick drop squash</a:t>
            </a:r>
            <a:r>
              <a:rPr lang="en-US" altLang="zh-CN"/>
              <a:t>)</a:t>
            </a:r>
            <a:endParaRPr lang="en-US" altLang="zh-CN"/>
          </a:p>
          <a:p>
            <a:r>
              <a:rPr lang="en-US" altLang="zh-CN"/>
              <a:t>5</a:t>
            </a:r>
            <a:r>
              <a:rPr lang="zh-CN" altLang="en-US"/>
              <a:t>，</a:t>
            </a:r>
            <a:r>
              <a:rPr lang="en-US" altLang="zh-CN"/>
              <a:t>git cherry-pick</a:t>
            </a:r>
            <a:endParaRPr lang="en-US" altLang="zh-CN"/>
          </a:p>
          <a:p>
            <a:r>
              <a:rPr lang="en-US" altLang="zh-CN"/>
              <a:t>6,   git branch -D</a:t>
            </a:r>
            <a:endParaRPr lang="en-US" altLang="zh-CN"/>
          </a:p>
          <a:p>
            <a:r>
              <a:rPr lang="en-US" altLang="zh-CN"/>
              <a:t>7,  git stash save -m</a:t>
            </a:r>
            <a:endParaRPr lang="en-US" altLang="zh-CN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F:\鹏\PPT总结内页\色彩\紫色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195372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Title 1"/>
          <p:cNvSpPr txBox="1"/>
          <p:nvPr/>
        </p:nvSpPr>
        <p:spPr>
          <a:xfrm>
            <a:off x="4475153" y="2668583"/>
            <a:ext cx="4429156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zh-CN" altLang="en-US" sz="36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谢谢聆听</a:t>
            </a:r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7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7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鹏\PPT总结内页\色彩\浅紫色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1588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等腰三角形 1"/>
          <p:cNvSpPr/>
          <p:nvPr/>
        </p:nvSpPr>
        <p:spPr>
          <a:xfrm rot="5400000">
            <a:off x="5652096" y="1067781"/>
            <a:ext cx="870053" cy="750045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9" name="等腰三角形 8"/>
          <p:cNvSpPr/>
          <p:nvPr/>
        </p:nvSpPr>
        <p:spPr>
          <a:xfrm rot="5400000">
            <a:off x="5652096" y="1937834"/>
            <a:ext cx="870053" cy="750045"/>
          </a:xfrm>
          <a:prstGeom prst="triangl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10" name="等腰三角形 9"/>
          <p:cNvSpPr/>
          <p:nvPr/>
        </p:nvSpPr>
        <p:spPr>
          <a:xfrm rot="5400000">
            <a:off x="5652096" y="2807886"/>
            <a:ext cx="870053" cy="750045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16200000" flipH="1">
            <a:off x="5652096" y="2372860"/>
            <a:ext cx="870053" cy="750045"/>
          </a:xfrm>
          <a:prstGeom prst="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12" name="等腰三角形 11"/>
          <p:cNvSpPr/>
          <p:nvPr/>
        </p:nvSpPr>
        <p:spPr>
          <a:xfrm rot="16200000" flipH="1">
            <a:off x="5652096" y="3242912"/>
            <a:ext cx="870053" cy="750045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13" name="等腰三角形 12"/>
          <p:cNvSpPr/>
          <p:nvPr/>
        </p:nvSpPr>
        <p:spPr>
          <a:xfrm rot="16200000" flipH="1">
            <a:off x="5652096" y="1502807"/>
            <a:ext cx="870053" cy="750045"/>
          </a:xfrm>
          <a:prstGeom prst="triangl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15" name="等腰三角形 14"/>
          <p:cNvSpPr/>
          <p:nvPr/>
        </p:nvSpPr>
        <p:spPr>
          <a:xfrm rot="5400000">
            <a:off x="-183868" y="2342916"/>
            <a:ext cx="2610160" cy="2250130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16" name="等腰三角形 15"/>
          <p:cNvSpPr/>
          <p:nvPr/>
        </p:nvSpPr>
        <p:spPr>
          <a:xfrm rot="5400000">
            <a:off x="-96780" y="4865987"/>
            <a:ext cx="1347426" cy="1161573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17" name="等腰三角形 16"/>
          <p:cNvSpPr/>
          <p:nvPr/>
        </p:nvSpPr>
        <p:spPr>
          <a:xfrm rot="5400000">
            <a:off x="-102744" y="775867"/>
            <a:ext cx="1489778" cy="1284290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18" name="等腰三角形 17"/>
          <p:cNvSpPr/>
          <p:nvPr/>
        </p:nvSpPr>
        <p:spPr>
          <a:xfrm rot="5400000">
            <a:off x="-102506" y="1520758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19" name="等腰三角形 18"/>
          <p:cNvSpPr/>
          <p:nvPr/>
        </p:nvSpPr>
        <p:spPr>
          <a:xfrm rot="5400000">
            <a:off x="-102506" y="4085363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20" name="等腰三角形 19"/>
          <p:cNvSpPr/>
          <p:nvPr/>
        </p:nvSpPr>
        <p:spPr>
          <a:xfrm rot="5400000">
            <a:off x="-102506" y="5089362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22" name="等腰三角形 21"/>
          <p:cNvSpPr/>
          <p:nvPr/>
        </p:nvSpPr>
        <p:spPr>
          <a:xfrm rot="16200000" flipH="1">
            <a:off x="9522347" y="179171"/>
            <a:ext cx="2597932" cy="2239590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24" name="等腰三角形 23"/>
          <p:cNvSpPr/>
          <p:nvPr/>
        </p:nvSpPr>
        <p:spPr>
          <a:xfrm rot="16200000" flipH="1">
            <a:off x="10658555" y="2700065"/>
            <a:ext cx="1377558" cy="1187549"/>
          </a:xfrm>
          <a:prstGeom prst="triangl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25" name="等腰三角形 24"/>
          <p:cNvSpPr/>
          <p:nvPr/>
        </p:nvSpPr>
        <p:spPr>
          <a:xfrm rot="16200000" flipH="1">
            <a:off x="10712153" y="5271156"/>
            <a:ext cx="1298965" cy="1119796"/>
          </a:xfrm>
          <a:prstGeom prst="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27" name="等腰三角形 26"/>
          <p:cNvSpPr/>
          <p:nvPr/>
        </p:nvSpPr>
        <p:spPr>
          <a:xfrm rot="16200000" flipH="1">
            <a:off x="10534500" y="2069083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28" name="等腰三角形 27"/>
          <p:cNvSpPr/>
          <p:nvPr/>
        </p:nvSpPr>
        <p:spPr>
          <a:xfrm rot="16200000" flipH="1">
            <a:off x="10534500" y="3570725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29" name="等腰三角形 28"/>
          <p:cNvSpPr/>
          <p:nvPr/>
        </p:nvSpPr>
        <p:spPr>
          <a:xfrm rot="16200000" flipH="1">
            <a:off x="10534500" y="4574724"/>
            <a:ext cx="1489778" cy="1284290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2" name="Subtitle 9"/>
          <p:cNvSpPr txBox="1"/>
          <p:nvPr/>
        </p:nvSpPr>
        <p:spPr>
          <a:xfrm>
            <a:off x="4142852" y="4362658"/>
            <a:ext cx="3888540" cy="655320"/>
          </a:xfrm>
          <a:prstGeom prst="rect">
            <a:avLst/>
          </a:prstGeom>
        </p:spPr>
        <p:txBody>
          <a:bodyPr vert="horz" wrap="square" lIns="102742" tIns="51371" rIns="102742" bIns="51371" rtlCol="0">
            <a:spAutoFit/>
          </a:bodyPr>
          <a:lstStyle>
            <a:defPPr>
              <a:defRPr lang="zh-CN"/>
            </a:defPPr>
            <a:lvl1pPr indent="0" algn="r" defTabSz="1087120">
              <a:lnSpc>
                <a:spcPct val="100000"/>
              </a:lnSpc>
              <a:spcBef>
                <a:spcPct val="20000"/>
              </a:spcBef>
              <a:buFont typeface="Arial" panose="020B0604020202020204"/>
              <a:buNone/>
              <a:defRPr sz="2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487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4975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75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462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238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69950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>
              <a:defRPr/>
            </a:pPr>
            <a:r>
              <a:rPr lang="en-US" sz="3600" b="1" kern="0" dirty="0" smtClean="0">
                <a:solidFill>
                  <a:srgbClr val="FFFFFF"/>
                </a:solidFill>
              </a:rPr>
              <a:t>GIT</a:t>
            </a:r>
            <a:r>
              <a:rPr lang="zh-CN" altLang="en-US" sz="3600" b="1" kern="0" dirty="0" smtClean="0">
                <a:solidFill>
                  <a:srgbClr val="FFFFFF"/>
                </a:solidFill>
              </a:rPr>
              <a:t>介绍与安装</a:t>
            </a:r>
            <a:endParaRPr lang="zh-CN" altLang="en-US" sz="3600" b="1" kern="0" dirty="0" smtClean="0">
              <a:solidFill>
                <a:srgbClr val="FFFFFF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888777" y="4938722"/>
            <a:ext cx="439669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087120">
              <a:spcBef>
                <a:spcPct val="20000"/>
              </a:spcBef>
              <a:defRPr/>
            </a:pPr>
            <a:r>
              <a:rPr lang="en-US" altLang="zh-CN" sz="2400" kern="0" dirty="0" smtClean="0">
                <a:solidFill>
                  <a:srgbClr val="FFFFFF"/>
                </a:solidFill>
              </a:rPr>
              <a:t>INTRODUCE &amp; INSTALL</a:t>
            </a:r>
            <a:endParaRPr lang="en-US" altLang="zh-CN" sz="2400" kern="0" dirty="0">
              <a:solidFill>
                <a:srgbClr val="FFFFFF"/>
              </a:solidFill>
            </a:endParaRPr>
          </a:p>
        </p:txBody>
      </p:sp>
      <p:sp>
        <p:nvSpPr>
          <p:cNvPr id="34" name="等腰三角形 33"/>
          <p:cNvSpPr/>
          <p:nvPr/>
        </p:nvSpPr>
        <p:spPr>
          <a:xfrm rot="5400000">
            <a:off x="2312654" y="2486696"/>
            <a:ext cx="520921" cy="449070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6" name="等腰三角形 35"/>
          <p:cNvSpPr/>
          <p:nvPr/>
        </p:nvSpPr>
        <p:spPr>
          <a:xfrm rot="5400000">
            <a:off x="1745835" y="724496"/>
            <a:ext cx="744888" cy="642145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7" name="等腰三角形 36"/>
          <p:cNvSpPr/>
          <p:nvPr/>
        </p:nvSpPr>
        <p:spPr>
          <a:xfrm rot="5400000">
            <a:off x="1624302" y="5764606"/>
            <a:ext cx="479922" cy="413724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8" name="等腰三角形 37"/>
          <p:cNvSpPr/>
          <p:nvPr/>
        </p:nvSpPr>
        <p:spPr>
          <a:xfrm rot="16200000" flipH="1">
            <a:off x="9812011" y="1895706"/>
            <a:ext cx="596180" cy="513947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9" name="等腰三角形 38"/>
          <p:cNvSpPr/>
          <p:nvPr/>
        </p:nvSpPr>
        <p:spPr>
          <a:xfrm rot="16200000">
            <a:off x="10203457" y="4559249"/>
            <a:ext cx="333221" cy="287259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500"/>
                            </p:stCondLst>
                            <p:childTnLst>
                              <p:par>
                                <p:cTn id="7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500"/>
                            </p:stCondLst>
                            <p:childTnLst>
                              <p:par>
                                <p:cTn id="9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0"/>
                            </p:stCondLst>
                            <p:childTnLst>
                              <p:par>
                                <p:cTn id="9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500"/>
                            </p:stCondLst>
                            <p:childTnLst>
                              <p:par>
                                <p:cTn id="10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6000"/>
                            </p:stCondLst>
                            <p:childTnLst>
                              <p:par>
                                <p:cTn id="1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6500"/>
                            </p:stCondLst>
                            <p:childTnLst>
                              <p:par>
                                <p:cTn id="13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2" grpId="0" animBg="1"/>
      <p:bldP spid="24" grpId="0" animBg="1"/>
      <p:bldP spid="25" grpId="0" animBg="1"/>
      <p:bldP spid="27" grpId="0" animBg="1"/>
      <p:bldP spid="28" grpId="0" animBg="1"/>
      <p:bldP spid="29" grpId="0" animBg="1"/>
      <p:bldP spid="32" grpId="0"/>
      <p:bldP spid="33" grpId="0"/>
      <p:bldP spid="34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 descr="F:\鹏\PPT总结内页\色彩\浅紫色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1588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ontent Placeholder 2"/>
          <p:cNvSpPr txBox="1"/>
          <p:nvPr/>
        </p:nvSpPr>
        <p:spPr>
          <a:xfrm>
            <a:off x="939823" y="1401730"/>
            <a:ext cx="10071594" cy="769186"/>
          </a:xfrm>
          <a:prstGeom prst="rect">
            <a:avLst/>
          </a:prstGeom>
        </p:spPr>
        <p:txBody>
          <a:bodyPr vert="horz" lIns="115214" tIns="57607" rIns="115214" bIns="57607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很多人都知道，Linus在1991年创建了开源的Linux，从此，Linux系统不断发展，已经成为最大的服务器系统软件了。Linus虽然创建了Linux，但Linux的壮大是靠全世界热心的志愿者参与的，这么多人在世界各地为Linux编写代码，那Linux的代码是如何管理的呢？事实是，在2002年以前，世界各地的志愿者把源代码文件通过diff的方式发给Linus，然后由Linus本人通过手工方式合并代码！</a:t>
            </a:r>
            <a:endParaRPr i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也许会想，为什么Linus不把Linux代码放到版本控制系统里呢？不是有CVS、SVN这些免费的版本控制系统吗？因为Linus坚定地反对CVS和SVN，这些集中式的版本控制系统不但速度慢，而且必须联网才能使用。有一些商用的版本控制系统，虽然比CVS、SVN好用，但那是付费的，和Linux的开源精神不符。</a:t>
            </a:r>
            <a:endParaRPr i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过，到了2002年，Linux系统已经发展了十年了，代码库之大让Linus很难继续通过手工方式管理了，社区的弟兄们也对这种方式表达了强烈不满，于是Linus选择了一个商业的版本控制系统BitKeeper，BitKeeper的东家BitMover公司出于人道主义精神，授权Linux社区免费使用这个版本控制系统。</a:t>
            </a:r>
            <a:endParaRPr i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定团结的大好局面在2005年就被打破了，原因是Linux社区牛人聚集，不免沾染了一些梁山好汉的江湖习气。开发Samba的Andrew试图破解BitKeeper的协议（这么干的其实也不只他一个），被BitMover公司发现了（监控工作做得不错！），于是BitMover公司怒了，要收回Linux社区的免费使用权。</a:t>
            </a:r>
            <a:endParaRPr i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Linus可以向BitMover公司道个歉，保证以后严格管教弟兄们，嗯，这是不可能的。实际情况是这样的：</a:t>
            </a:r>
            <a:endParaRPr i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Linus花了两周时间自己用C写了一个分布式版本控制系统，这就是Git！一个月之内，Linux系统的源码已经由Git管理了！牛是怎么定义的呢？大家可以体会一下。</a:t>
            </a:r>
            <a:endParaRPr i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Git迅速成为最流行的分布式版本控制系统，尤其是2008年，GitHub网站上线了，它为开源项目免费提供Git存储，无数开源项目开始迁移至GitHub，包括jQuery，PHP，Ruby等等。</a:t>
            </a:r>
            <a:endParaRPr i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i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itle 1"/>
          <p:cNvSpPr txBox="1"/>
          <p:nvPr/>
        </p:nvSpPr>
        <p:spPr>
          <a:xfrm>
            <a:off x="503903" y="350254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-git</a:t>
            </a: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来源</a:t>
            </a:r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 descr="F:\鹏\PPT总结内页\色彩\浅紫色1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1588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-git</a:t>
            </a: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特点</a:t>
            </a:r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9915" y="1140460"/>
            <a:ext cx="1100328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Linus一直痛恨的CVS及SVN都是集中式的版本控制系统，而Git是</a:t>
            </a:r>
            <a:r>
              <a:rPr lang="zh-CN" altLang="en-US" b="1" i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分布式</a:t>
            </a:r>
            <a:r>
              <a:rPr lang="zh-CN" altLang="en-US"/>
              <a:t>版本控制系统，集中式和分布式版本控制系统有什么区别呢？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	集中式版本控制系统最大的毛病就是必须联网才能工作，如果在局域网内还好，带宽够大，速度够快，可如果在互联网上，遇到网速慢的话，可能提交一个10M的文件就需要5分钟，这还不得把人给憋死啊。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	和集中式版本控制系统相比，分布式版本控制系统的安全性要高很多，因为每个人电脑里都有</a:t>
            </a:r>
            <a:r>
              <a:rPr lang="en-US" altLang="zh-CN" b="1" i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完整的版本库</a:t>
            </a:r>
            <a:r>
              <a:rPr lang="en-US" altLang="zh-CN"/>
              <a:t>，某一个人的电脑坏掉了不要紧，随便从其他人那里复制一个就可以了。而集中式版本控制系统的中央服务器要是出了问题，所有人都没法干活了。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	Git的优势不单是不必联网这么简单，后面我们还会看到Git极其强大的</a:t>
            </a:r>
            <a:r>
              <a:rPr lang="en-US" altLang="zh-CN" sz="2400" b="1" i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分支管理</a:t>
            </a:r>
            <a:r>
              <a:rPr lang="en-US" altLang="zh-CN"/>
              <a:t>，把SVN等远远抛在了后面</a:t>
            </a:r>
            <a:endParaRPr lang="en-US" altLang="zh-CN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F:\鹏\PPT总结内页\色彩\浅紫色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1588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Chart 10"/>
          <p:cNvGraphicFramePr/>
          <p:nvPr/>
        </p:nvGraphicFramePr>
        <p:xfrm>
          <a:off x="6049089" y="3432093"/>
          <a:ext cx="2592467" cy="2112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6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gi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6435" y="2464435"/>
            <a:ext cx="7457440" cy="40144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79120" y="2502535"/>
            <a:ext cx="367792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windows</a:t>
            </a:r>
            <a:r>
              <a:rPr lang="zh-CN" altLang="en-US"/>
              <a:t>安装地址</a:t>
            </a:r>
            <a:r>
              <a:rPr lang="en-US" altLang="zh-CN"/>
              <a:t>:</a:t>
            </a:r>
            <a:endParaRPr lang="en-US" altLang="zh-CN"/>
          </a:p>
          <a:p>
            <a:r>
              <a:rPr lang="en-US" altLang="zh-CN">
                <a:hlinkClick r:id="rId4" action="ppaction://hlinkfile"/>
              </a:rPr>
              <a:t>https://git-for-windows.github.io</a:t>
            </a:r>
            <a:endParaRPr lang="en-US" altLang="zh-CN">
              <a:hlinkClick r:id="rId4" action="ppaction://hlinkfile"/>
            </a:endParaRPr>
          </a:p>
          <a:p>
            <a:endParaRPr lang="en-US" altLang="zh-CN"/>
          </a:p>
          <a:p>
            <a:r>
              <a:rPr lang="zh-CN" altLang="en-US"/>
              <a:t>安装完成后，在开始菜单里找到“Git”-&gt;“Git Bash”，蹦出一个类似命令行窗口的东西，就说明Git安装成功！</a:t>
            </a:r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:\鹏\PPT总结内页\色彩\暗绿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1588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ubtitle 9"/>
          <p:cNvSpPr txBox="1"/>
          <p:nvPr/>
        </p:nvSpPr>
        <p:spPr>
          <a:xfrm>
            <a:off x="4142852" y="4362658"/>
            <a:ext cx="3888540" cy="655320"/>
          </a:xfrm>
          <a:prstGeom prst="rect">
            <a:avLst/>
          </a:prstGeom>
        </p:spPr>
        <p:txBody>
          <a:bodyPr vert="horz" wrap="square" lIns="102742" tIns="51371" rIns="102742" bIns="51371" rtlCol="0">
            <a:spAutoFit/>
          </a:bodyPr>
          <a:lstStyle>
            <a:defPPr>
              <a:defRPr lang="zh-CN"/>
            </a:defPPr>
            <a:lvl1pPr indent="0" algn="r" defTabSz="1087120">
              <a:lnSpc>
                <a:spcPct val="100000"/>
              </a:lnSpc>
              <a:spcBef>
                <a:spcPct val="20000"/>
              </a:spcBef>
              <a:buFont typeface="Arial" panose="020B0604020202020204"/>
              <a:buNone/>
              <a:defRPr sz="2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487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4975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1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75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462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238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69950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>
              <a:defRPr/>
            </a:pPr>
            <a:r>
              <a:rPr lang="en-US" altLang="zh-CN" sz="36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36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客户端选择</a:t>
            </a:r>
            <a:endParaRPr lang="zh-CN" altLang="en-US" sz="3600" b="1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888777" y="4938722"/>
            <a:ext cx="439669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176655">
              <a:defRPr/>
            </a:pPr>
            <a:endParaRPr lang="en-US" altLang="zh-CN" sz="2400" kern="0" dirty="0">
              <a:solidFill>
                <a:srgbClr val="FFFFFF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781992" y="1248210"/>
            <a:ext cx="2610261" cy="3000017"/>
            <a:chOff x="4604797" y="1248210"/>
            <a:chExt cx="2610261" cy="3000017"/>
          </a:xfrm>
        </p:grpSpPr>
        <p:sp>
          <p:nvSpPr>
            <p:cNvPr id="9" name="等腰三角形 8"/>
            <p:cNvSpPr/>
            <p:nvPr/>
          </p:nvSpPr>
          <p:spPr>
            <a:xfrm rot="10800000">
              <a:off x="4604797" y="1998255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0" name="等腰三角形 9"/>
            <p:cNvSpPr/>
            <p:nvPr/>
          </p:nvSpPr>
          <p:spPr>
            <a:xfrm>
              <a:off x="4604797" y="1248210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7200000">
              <a:off x="6017217" y="2179238"/>
              <a:ext cx="870053" cy="750045"/>
            </a:xfrm>
            <a:prstGeom prst="triangl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10800000" flipH="1">
              <a:off x="6344903" y="1998256"/>
              <a:ext cx="870053" cy="750045"/>
            </a:xfrm>
            <a:prstGeom prst="triangl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4" name="等腰三角形 13"/>
            <p:cNvSpPr/>
            <p:nvPr/>
          </p:nvSpPr>
          <p:spPr>
            <a:xfrm flipH="1">
              <a:off x="5474849" y="2743492"/>
              <a:ext cx="870053" cy="750045"/>
            </a:xfrm>
            <a:prstGeom prst="triangl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 rot="10800000">
              <a:off x="5039849" y="1248211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8" name="等腰三角形 17"/>
            <p:cNvSpPr/>
            <p:nvPr/>
          </p:nvSpPr>
          <p:spPr>
            <a:xfrm>
              <a:off x="5474901" y="1248210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19" name="等腰三角形 18"/>
            <p:cNvSpPr/>
            <p:nvPr/>
          </p:nvSpPr>
          <p:spPr>
            <a:xfrm rot="10800000">
              <a:off x="5909953" y="1248211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0" name="等腰三角形 19"/>
            <p:cNvSpPr/>
            <p:nvPr/>
          </p:nvSpPr>
          <p:spPr>
            <a:xfrm>
              <a:off x="6345005" y="1248210"/>
              <a:ext cx="870053" cy="750045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 rot="10800000" flipH="1">
              <a:off x="5909876" y="2743493"/>
              <a:ext cx="870053" cy="750045"/>
            </a:xfrm>
            <a:prstGeom prst="triangl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2" name="等腰三角形 21"/>
            <p:cNvSpPr/>
            <p:nvPr/>
          </p:nvSpPr>
          <p:spPr>
            <a:xfrm rot="10800000">
              <a:off x="5474952" y="3498182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flipH="1">
              <a:off x="5039925" y="3498182"/>
              <a:ext cx="870053" cy="750045"/>
            </a:xfrm>
            <a:prstGeom prst="triangl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flipH="1">
              <a:off x="5909875" y="3498181"/>
              <a:ext cx="870053" cy="750045"/>
            </a:xfrm>
            <a:prstGeom prst="triangl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800000">
              <a:off x="6344900" y="3498182"/>
              <a:ext cx="870053" cy="750045"/>
            </a:xfrm>
            <a:prstGeom prst="triangl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176655"/>
              <a:endParaRPr lang="zh-CN" altLang="en-US" sz="2300">
                <a:solidFill>
                  <a:srgbClr val="FFFFFF"/>
                </a:solidFill>
              </a:endParaRPr>
            </a:p>
          </p:txBody>
        </p:sp>
      </p:grpSp>
      <p:sp>
        <p:nvSpPr>
          <p:cNvPr id="28" name="等腰三角形 27"/>
          <p:cNvSpPr/>
          <p:nvPr/>
        </p:nvSpPr>
        <p:spPr>
          <a:xfrm rot="13885842" flipV="1">
            <a:off x="3997482" y="2804315"/>
            <a:ext cx="419722" cy="361823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29" name="等腰三角形 28"/>
          <p:cNvSpPr/>
          <p:nvPr/>
        </p:nvSpPr>
        <p:spPr>
          <a:xfrm rot="3537375">
            <a:off x="1704506" y="5406271"/>
            <a:ext cx="623912" cy="537855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0" name="等腰三角形 29"/>
          <p:cNvSpPr/>
          <p:nvPr/>
        </p:nvSpPr>
        <p:spPr>
          <a:xfrm rot="10439638">
            <a:off x="5882417" y="308123"/>
            <a:ext cx="409306" cy="352850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1" name="等腰三角形 30"/>
          <p:cNvSpPr/>
          <p:nvPr/>
        </p:nvSpPr>
        <p:spPr>
          <a:xfrm rot="7446901">
            <a:off x="1511167" y="907497"/>
            <a:ext cx="515194" cy="444132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2" name="等腰三角形 31"/>
          <p:cNvSpPr/>
          <p:nvPr/>
        </p:nvSpPr>
        <p:spPr>
          <a:xfrm rot="2857257">
            <a:off x="1883212" y="3872637"/>
            <a:ext cx="427756" cy="368754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4" name="等腰三角形 33"/>
          <p:cNvSpPr/>
          <p:nvPr/>
        </p:nvSpPr>
        <p:spPr>
          <a:xfrm rot="7640557">
            <a:off x="3144923" y="1489710"/>
            <a:ext cx="385256" cy="332117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5" name="等腰三角形 34"/>
          <p:cNvSpPr/>
          <p:nvPr/>
        </p:nvSpPr>
        <p:spPr>
          <a:xfrm rot="7993905">
            <a:off x="4724912" y="711997"/>
            <a:ext cx="281267" cy="242470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6" name="等腰三角形 35"/>
          <p:cNvSpPr/>
          <p:nvPr/>
        </p:nvSpPr>
        <p:spPr>
          <a:xfrm rot="9122749">
            <a:off x="3611709" y="5146577"/>
            <a:ext cx="464801" cy="400689"/>
          </a:xfrm>
          <a:prstGeom prst="triangl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7" name="等腰三角形 36"/>
          <p:cNvSpPr/>
          <p:nvPr/>
        </p:nvSpPr>
        <p:spPr>
          <a:xfrm rot="13969741" flipH="1">
            <a:off x="7370668" y="814927"/>
            <a:ext cx="417838" cy="360204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8" name="等腰三角形 37"/>
          <p:cNvSpPr/>
          <p:nvPr/>
        </p:nvSpPr>
        <p:spPr>
          <a:xfrm rot="2396029" flipH="1">
            <a:off x="8790483" y="1985174"/>
            <a:ext cx="481244" cy="414866"/>
          </a:xfrm>
          <a:prstGeom prst="triangl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39" name="等腰三角形 38"/>
          <p:cNvSpPr/>
          <p:nvPr/>
        </p:nvSpPr>
        <p:spPr>
          <a:xfrm rot="3893266" flipH="1">
            <a:off x="9572832" y="5221315"/>
            <a:ext cx="617196" cy="532066"/>
          </a:xfrm>
          <a:prstGeom prst="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0" name="等腰三角形 39"/>
          <p:cNvSpPr/>
          <p:nvPr/>
        </p:nvSpPr>
        <p:spPr>
          <a:xfrm rot="16200000" flipH="1">
            <a:off x="10433977" y="1427074"/>
            <a:ext cx="859066" cy="740574"/>
          </a:xfrm>
          <a:prstGeom prst="triangl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3" name="等腰三角形 42"/>
          <p:cNvSpPr/>
          <p:nvPr/>
        </p:nvSpPr>
        <p:spPr>
          <a:xfrm rot="16200000" flipH="1">
            <a:off x="7669081" y="1810714"/>
            <a:ext cx="193597" cy="166893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  <p:sp>
        <p:nvSpPr>
          <p:cNvPr id="44" name="等腰三角形 43"/>
          <p:cNvSpPr/>
          <p:nvPr/>
        </p:nvSpPr>
        <p:spPr>
          <a:xfrm rot="18524737">
            <a:off x="8471538" y="4144491"/>
            <a:ext cx="333221" cy="287259"/>
          </a:xfrm>
          <a:prstGeom prst="triangl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76655"/>
            <a:endParaRPr lang="zh-CN" altLang="en-US" sz="23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500"/>
                            </p:stCondLst>
                            <p:childTnLst>
                              <p:par>
                                <p:cTn id="8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000"/>
                            </p:stCondLst>
                            <p:childTnLst>
                              <p:par>
                                <p:cTn id="9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500"/>
                            </p:stCondLst>
                            <p:childTnLst>
                              <p:par>
                                <p:cTn id="10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2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8" grpId="0" animBg="1"/>
      <p:bldP spid="29" grpId="0" animBg="1"/>
      <p:bldP spid="30" grpId="0" animBg="1"/>
      <p:bldP spid="31" grpId="0" animBg="1"/>
      <p:bldP spid="32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3" grpId="0" animBg="1"/>
      <p:bldP spid="4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2" descr="F:\鹏\PPT总结内页\色彩\暗绿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353" y="953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Oval 97"/>
          <p:cNvSpPr>
            <a:spLocks noChangeArrowheads="1"/>
          </p:cNvSpPr>
          <p:nvPr/>
        </p:nvSpPr>
        <p:spPr bwMode="auto">
          <a:xfrm>
            <a:off x="866156" y="3404254"/>
            <a:ext cx="316057" cy="312008"/>
          </a:xfrm>
          <a:prstGeom prst="ellipse">
            <a:avLst/>
          </a:prstGeom>
          <a:noFill/>
          <a:ln w="9525">
            <a:solidFill>
              <a:schemeClr val="bg1"/>
            </a:solidFill>
            <a:round/>
          </a:ln>
        </p:spPr>
        <p:txBody>
          <a:bodyPr vert="horz" wrap="square" lIns="115214" tIns="57607" rIns="115214" bIns="57607" numCol="1" anchor="t" anchorCtr="0" compatLnSpc="1"/>
          <a:lstStyle/>
          <a:p>
            <a:pPr defTabSz="1176655"/>
            <a:endParaRPr lang="en-US" sz="2300">
              <a:solidFill>
                <a:srgbClr val="FFFFFF"/>
              </a:solidFill>
            </a:endParaRPr>
          </a:p>
        </p:txBody>
      </p:sp>
      <p:sp>
        <p:nvSpPr>
          <p:cNvPr id="72" name="Title 1"/>
          <p:cNvSpPr txBox="1"/>
          <p:nvPr/>
        </p:nvSpPr>
        <p:spPr>
          <a:xfrm>
            <a:off x="133350" y="360045"/>
            <a:ext cx="10164445" cy="647700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命令行工具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-gitBash</a:t>
            </a:r>
            <a:endParaRPr lang="en-US" altLang="zh-CN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04190" y="2021840"/>
            <a:ext cx="101784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gitBash</a:t>
            </a:r>
            <a:r>
              <a:rPr lang="zh-CN" altLang="en-US"/>
              <a:t>是</a:t>
            </a:r>
            <a:r>
              <a:rPr lang="en-US" altLang="zh-CN"/>
              <a:t>git</a:t>
            </a:r>
            <a:r>
              <a:rPr lang="zh-CN" altLang="en-US"/>
              <a:t>自带的一个命令行工具，</a:t>
            </a:r>
            <a:endParaRPr lang="zh-CN" altLang="en-US"/>
          </a:p>
          <a:p>
            <a:r>
              <a:rPr lang="zh-CN" altLang="en-US"/>
              <a:t>使用它可以灵活的操作</a:t>
            </a:r>
            <a:r>
              <a:rPr lang="en-US" altLang="zh-CN"/>
              <a:t>git</a:t>
            </a:r>
            <a:endParaRPr lang="en-US" altLang="zh-CN"/>
          </a:p>
        </p:txBody>
      </p:sp>
      <p:pic>
        <p:nvPicPr>
          <p:cNvPr id="3" name="图片 2" descr="gitbas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395" y="30480"/>
            <a:ext cx="7371715" cy="6447790"/>
          </a:xfrm>
          <a:prstGeom prst="rect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2" descr="F:\鹏\PPT总结内页\色彩\暗绿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1588"/>
            <a:ext cx="1195548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Title 1"/>
          <p:cNvSpPr txBox="1"/>
          <p:nvPr/>
        </p:nvSpPr>
        <p:spPr>
          <a:xfrm>
            <a:off x="503903" y="359779"/>
            <a:ext cx="9793764" cy="647998"/>
          </a:xfrm>
          <a:prstGeom prst="rect">
            <a:avLst/>
          </a:prstGeom>
        </p:spPr>
        <p:txBody>
          <a:bodyPr vert="horz" lIns="102742" tIns="51371" rIns="102742" bIns="51371" rtlCol="0" anchor="ctr">
            <a:noAutofit/>
          </a:bodyPr>
          <a:lstStyle>
            <a:lvl1pPr algn="ctr" defTabSz="51308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/>
                </a:solidFill>
                <a:latin typeface="Open Sans" panose="020B0606030504020204"/>
                <a:ea typeface="+mj-ea"/>
                <a:cs typeface="Open Sans" panose="020B0606030504020204"/>
              </a:defRPr>
            </a:lvl1pPr>
          </a:lstStyle>
          <a:p>
            <a:pPr algn="l"/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推荐的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GUI</a:t>
            </a: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-sourceTree</a:t>
            </a:r>
            <a:endParaRPr lang="en-US" altLang="zh-CN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820" y="1359535"/>
            <a:ext cx="10387330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SourceTree 是 Windows 和Mac OS X 下免费的 Git 和 Hg 客户端管理工具，同时也是Mercurial和Subversion版本控制系统工具。支持创建、克隆、提交、push、pull 和合并等操作。</a:t>
            </a:r>
            <a:endParaRPr lang="zh-CN" altLang="en-US"/>
          </a:p>
          <a:p>
            <a:r>
              <a:rPr lang="zh-CN" altLang="en-US"/>
              <a:t>SourceTree拥有一个精美简洁的界面，大大简化了开发者与代码库之间的Git操作方式，这对于那些不熟悉Git命令的开发者来说非常实用。</a:t>
            </a:r>
            <a:endParaRPr lang="zh-CN" altLang="en-US"/>
          </a:p>
          <a:p>
            <a:r>
              <a:rPr lang="zh-CN" altLang="en-US"/>
              <a:t>SourceTree拥有完整的Git功能：</a:t>
            </a:r>
            <a:endParaRPr lang="zh-CN" altLang="en-US"/>
          </a:p>
          <a:p>
            <a:r>
              <a:rPr lang="zh-CN" altLang="en-US"/>
              <a:t>通过一个简单的用户界面即可使用所有的Git命令</a:t>
            </a:r>
            <a:endParaRPr lang="zh-CN" altLang="en-US"/>
          </a:p>
          <a:p>
            <a:r>
              <a:rPr lang="zh-CN" altLang="en-US"/>
              <a:t>通过一次单击，即可管理所有的Git库，无论是托管的还是本地的</a:t>
            </a:r>
            <a:endParaRPr lang="zh-CN" altLang="en-US"/>
          </a:p>
          <a:p>
            <a:r>
              <a:rPr lang="zh-CN" altLang="en-US"/>
              <a:t>通过一次单击，即可进行commit、push、pull、merge等操作</a:t>
            </a:r>
            <a:endParaRPr lang="zh-CN" altLang="en-US"/>
          </a:p>
          <a:p>
            <a:r>
              <a:rPr lang="zh-CN" altLang="en-US"/>
              <a:t>一些先进的功能，如补丁处理、rebase、shelve、cherry picking等</a:t>
            </a:r>
            <a:endParaRPr lang="zh-CN" altLang="en-US"/>
          </a:p>
          <a:p>
            <a:r>
              <a:rPr lang="zh-CN" altLang="en-US"/>
              <a:t>可以连接到你托管在Bitbucket、Stash、Microsoft TFS或GitHub中的代码库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下载地址 https://www.sourcetreeapp.com/download-archives</a:t>
            </a:r>
            <a:endParaRPr lang="zh-CN" altLang="en-US"/>
          </a:p>
          <a:p>
            <a:r>
              <a:rPr lang="en-US" altLang="zh-CN"/>
              <a:t>windows:</a:t>
            </a:r>
            <a:endParaRPr lang="en-US" altLang="zh-CN"/>
          </a:p>
          <a:p>
            <a:r>
              <a:rPr lang="en-US" altLang="zh-CN"/>
              <a:t>	</a:t>
            </a:r>
            <a:r>
              <a:rPr lang="zh-CN" altLang="en-US"/>
              <a:t>http://downloads.atlassian.com/software/sourcetree/windows/SourceTreeSetup_1.6.21.exe</a:t>
            </a:r>
            <a:endParaRPr lang="zh-CN" altLang="en-US"/>
          </a:p>
          <a:p>
            <a:r>
              <a:rPr lang="en-US" altLang="zh-CN"/>
              <a:t>mac:</a:t>
            </a:r>
            <a:endParaRPr lang="en-US" altLang="zh-CN"/>
          </a:p>
          <a:p>
            <a:r>
              <a:rPr lang="en-US" altLang="zh-CN"/>
              <a:t>	http://downloads.atlassian.com/software/sourcetree/SourceTree_2.0.5.3.dmg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透明PPT">
      <a:dk1>
        <a:srgbClr val="FFFFFF"/>
      </a:dk1>
      <a:lt1>
        <a:srgbClr val="FFFFFF"/>
      </a:lt1>
      <a:dk2>
        <a:srgbClr val="A5A5A5"/>
      </a:dk2>
      <a:lt2>
        <a:srgbClr val="474747"/>
      </a:lt2>
      <a:accent1>
        <a:srgbClr val="7F7F7F"/>
      </a:accent1>
      <a:accent2>
        <a:srgbClr val="33CCC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6301</Words>
  <Application>WPS 演示</Application>
  <PresentationFormat>自定义</PresentationFormat>
  <Paragraphs>225</Paragraphs>
  <Slides>23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42" baseType="lpstr">
      <vt:lpstr>Arial</vt:lpstr>
      <vt:lpstr>宋体</vt:lpstr>
      <vt:lpstr>Wingdings</vt:lpstr>
      <vt:lpstr>微软雅黑</vt:lpstr>
      <vt:lpstr>Miso</vt:lpstr>
      <vt:lpstr>Amatic SC Regular</vt:lpstr>
      <vt:lpstr>方正兰亭特黑_GBK</vt:lpstr>
      <vt:lpstr>Arial</vt:lpstr>
      <vt:lpstr>Open Sans Light</vt:lpstr>
      <vt:lpstr>Open Sans</vt:lpstr>
      <vt:lpstr>Impact</vt:lpstr>
      <vt:lpstr>方正兰亭黑简体</vt:lpstr>
      <vt:lpstr>黑体</vt:lpstr>
      <vt:lpstr>Arial Unicode MS</vt:lpstr>
      <vt:lpstr>Calibri</vt:lpstr>
      <vt:lpstr>Segoe Print</vt:lpstr>
      <vt:lpstr>Open Sans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微软用户</dc:creator>
  <cp:lastModifiedBy>liujialin</cp:lastModifiedBy>
  <cp:revision>22</cp:revision>
  <dcterms:created xsi:type="dcterms:W3CDTF">2015-04-09T03:07:00Z</dcterms:created>
  <dcterms:modified xsi:type="dcterms:W3CDTF">2018-06-05T07:40:41Z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